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4"/>
  </p:notesMasterIdLst>
  <p:sldIdLst>
    <p:sldId id="256" r:id="rId3"/>
    <p:sldId id="257" r:id="rId4"/>
    <p:sldId id="293" r:id="rId5"/>
    <p:sldId id="258" r:id="rId6"/>
    <p:sldId id="279" r:id="rId7"/>
    <p:sldId id="280" r:id="rId8"/>
    <p:sldId id="259" r:id="rId9"/>
    <p:sldId id="281" r:id="rId10"/>
    <p:sldId id="283" r:id="rId11"/>
    <p:sldId id="282" r:id="rId12"/>
    <p:sldId id="284" r:id="rId13"/>
    <p:sldId id="285" r:id="rId14"/>
    <p:sldId id="286" r:id="rId15"/>
    <p:sldId id="287" r:id="rId16"/>
    <p:sldId id="288" r:id="rId17"/>
    <p:sldId id="294" r:id="rId18"/>
    <p:sldId id="289" r:id="rId19"/>
    <p:sldId id="290" r:id="rId20"/>
    <p:sldId id="291" r:id="rId21"/>
    <p:sldId id="292" r:id="rId22"/>
    <p:sldId id="262" r:id="rId23"/>
  </p:sldIdLst>
  <p:sldSz cx="9144000" cy="5143500" type="screen16x9"/>
  <p:notesSz cx="6858000" cy="9144000"/>
  <p:embeddedFontLst>
    <p:embeddedFont>
      <p:font typeface="League Spartan ExtraBold" panose="020B0604020202020204" charset="0"/>
      <p:bold r:id="rId25"/>
    </p:embeddedFont>
    <p:embeddedFont>
      <p:font typeface="Lato" panose="020B0604020202020204" charset="0"/>
      <p:bold r:id="rId26"/>
      <p:boldItalic r:id="rId27"/>
    </p:embeddedFont>
    <p:embeddedFont>
      <p:font typeface="League Spartan" panose="020B0604020202020204" charset="0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League Spartan Black" panose="020B0604020202020204" charset="0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5c07061fa0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15c07061fa0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5c07061fa0_2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15c07061fa0_2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7383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5c07061fa0_2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15c07061fa0_2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216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5c07061fa0_2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15c07061fa0_2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3277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5c07061fa0_2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15c07061fa0_2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076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5c07061fa0_2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15c07061fa0_2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9543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5c07061fa0_2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15c07061fa0_2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771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5c07061fa0_2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15c07061fa0_2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6478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5c07061fa0_2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15c07061fa0_2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4125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5c07061fa0_2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15c07061fa0_2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33943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5c07061fa0_2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15c07061fa0_2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8110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5c07061fa0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15c07061fa0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5c07061fa0_2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g15c07061fa0_2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5c07061fa0_2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15c07061fa0_2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5c07061fa0_2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15c07061fa0_2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1456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5c07061fa0_2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15c07061fa0_2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1789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5c07061fa0_2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15c07061fa0_2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5c07061fa0_2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15c07061fa0_2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4740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5c07061fa0_2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15c07061fa0_2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3854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5c07061fa0_2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15c07061fa0_2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8702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342900" y="1065213"/>
            <a:ext cx="38862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361156" y="2203450"/>
            <a:ext cx="38862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361156" y="1453357"/>
            <a:ext cx="38862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2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200" cy="19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00" cy="19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2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6000" cy="29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200" cy="23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1154550" y="-125850"/>
            <a:ext cx="22629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2366100" y="1085919"/>
            <a:ext cx="29259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270600" y="95319"/>
            <a:ext cx="2925900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marR="0" lvl="0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25"/>
          <p:cNvGrpSpPr/>
          <p:nvPr/>
        </p:nvGrpSpPr>
        <p:grpSpPr>
          <a:xfrm>
            <a:off x="2697812" y="4880886"/>
            <a:ext cx="6444290" cy="1659282"/>
            <a:chOff x="0" y="-28575"/>
            <a:chExt cx="4816592" cy="841500"/>
          </a:xfrm>
        </p:grpSpPr>
        <p:sp>
          <p:nvSpPr>
            <p:cNvPr id="134" name="Google Shape;134;p25"/>
            <p:cNvSpPr/>
            <p:nvPr/>
          </p:nvSpPr>
          <p:spPr>
            <a:xfrm>
              <a:off x="0" y="0"/>
              <a:ext cx="4816592" cy="98854"/>
            </a:xfrm>
            <a:custGeom>
              <a:avLst/>
              <a:gdLst/>
              <a:ahLst/>
              <a:cxnLst/>
              <a:rect l="l" t="t" r="r" b="b"/>
              <a:pathLst>
                <a:path w="4816592" h="98854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98854"/>
                  </a:lnTo>
                  <a:lnTo>
                    <a:pt x="0" y="98854"/>
                  </a:lnTo>
                  <a:close/>
                </a:path>
              </a:pathLst>
            </a:custGeom>
            <a:solidFill>
              <a:srgbClr val="E4C344"/>
            </a:solidFill>
            <a:ln>
              <a:noFill/>
            </a:ln>
          </p:spPr>
        </p:sp>
        <p:sp>
          <p:nvSpPr>
            <p:cNvPr id="135" name="Google Shape;135;p25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9" name="Google Shape;129;p2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496"/>
            <a:ext cx="9144002" cy="381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" name="Google Shape;136;p25"/>
          <p:cNvGrpSpPr/>
          <p:nvPr/>
        </p:nvGrpSpPr>
        <p:grpSpPr>
          <a:xfrm>
            <a:off x="0" y="-148081"/>
            <a:ext cx="9143818" cy="1597504"/>
            <a:chOff x="0" y="-28575"/>
            <a:chExt cx="4816592" cy="841500"/>
          </a:xfrm>
        </p:grpSpPr>
        <p:sp>
          <p:nvSpPr>
            <p:cNvPr id="137" name="Google Shape;137;p25"/>
            <p:cNvSpPr/>
            <p:nvPr/>
          </p:nvSpPr>
          <p:spPr>
            <a:xfrm>
              <a:off x="0" y="0"/>
              <a:ext cx="4816592" cy="98854"/>
            </a:xfrm>
            <a:custGeom>
              <a:avLst/>
              <a:gdLst/>
              <a:ahLst/>
              <a:cxnLst/>
              <a:rect l="l" t="t" r="r" b="b"/>
              <a:pathLst>
                <a:path w="4816592" h="98854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98854"/>
                  </a:lnTo>
                  <a:lnTo>
                    <a:pt x="0" y="98854"/>
                  </a:lnTo>
                  <a:close/>
                </a:path>
              </a:pathLst>
            </a:custGeom>
            <a:solidFill>
              <a:srgbClr val="E4C344"/>
            </a:solidFill>
            <a:ln>
              <a:noFill/>
            </a:ln>
          </p:spPr>
        </p:sp>
        <p:sp>
          <p:nvSpPr>
            <p:cNvPr id="138" name="Google Shape;138;p25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25"/>
          <p:cNvGrpSpPr/>
          <p:nvPr/>
        </p:nvGrpSpPr>
        <p:grpSpPr>
          <a:xfrm>
            <a:off x="3894667" y="-148081"/>
            <a:ext cx="5249333" cy="1597504"/>
            <a:chOff x="0" y="-28575"/>
            <a:chExt cx="4816592" cy="841500"/>
          </a:xfrm>
        </p:grpSpPr>
        <p:sp>
          <p:nvSpPr>
            <p:cNvPr id="140" name="Google Shape;140;p25"/>
            <p:cNvSpPr/>
            <p:nvPr/>
          </p:nvSpPr>
          <p:spPr>
            <a:xfrm>
              <a:off x="0" y="0"/>
              <a:ext cx="4816592" cy="98854"/>
            </a:xfrm>
            <a:custGeom>
              <a:avLst/>
              <a:gdLst/>
              <a:ahLst/>
              <a:cxnLst/>
              <a:rect l="l" t="t" r="r" b="b"/>
              <a:pathLst>
                <a:path w="4816592" h="98854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98854"/>
                  </a:lnTo>
                  <a:lnTo>
                    <a:pt x="0" y="988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41" name="Google Shape;141;p25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Google Shape;142;p25"/>
          <p:cNvSpPr txBox="1"/>
          <p:nvPr/>
        </p:nvSpPr>
        <p:spPr>
          <a:xfrm>
            <a:off x="117489" y="219784"/>
            <a:ext cx="5907092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4000" b="0" i="0" u="none" strike="noStrike" cap="none" dirty="0" smtClean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Одобрење за рад жичаре </a:t>
            </a:r>
          </a:p>
        </p:txBody>
      </p:sp>
      <p:grpSp>
        <p:nvGrpSpPr>
          <p:cNvPr id="144" name="Google Shape;144;p25"/>
          <p:cNvGrpSpPr/>
          <p:nvPr/>
        </p:nvGrpSpPr>
        <p:grpSpPr>
          <a:xfrm>
            <a:off x="3358876" y="2232613"/>
            <a:ext cx="7483340" cy="3867964"/>
            <a:chOff x="0" y="-6199140"/>
            <a:chExt cx="19955571" cy="10314573"/>
          </a:xfrm>
        </p:grpSpPr>
        <p:grpSp>
          <p:nvGrpSpPr>
            <p:cNvPr id="145" name="Google Shape;145;p25"/>
            <p:cNvGrpSpPr/>
            <p:nvPr/>
          </p:nvGrpSpPr>
          <p:grpSpPr>
            <a:xfrm>
              <a:off x="0" y="-144661"/>
              <a:ext cx="15079239" cy="4260094"/>
              <a:chOff x="0" y="-28575"/>
              <a:chExt cx="2978615" cy="841500"/>
            </a:xfrm>
          </p:grpSpPr>
          <p:sp>
            <p:nvSpPr>
              <p:cNvPr id="146" name="Google Shape;146;p25"/>
              <p:cNvSpPr/>
              <p:nvPr/>
            </p:nvSpPr>
            <p:spPr>
              <a:xfrm>
                <a:off x="1469049" y="62446"/>
                <a:ext cx="1509566" cy="93057"/>
              </a:xfrm>
              <a:custGeom>
                <a:avLst/>
                <a:gdLst/>
                <a:ahLst/>
                <a:cxnLst/>
                <a:rect l="l" t="t" r="r" b="b"/>
                <a:pathLst>
                  <a:path w="2950976" h="468641" extrusionOk="0">
                    <a:moveTo>
                      <a:pt x="0" y="0"/>
                    </a:moveTo>
                    <a:lnTo>
                      <a:pt x="2950976" y="0"/>
                    </a:lnTo>
                    <a:lnTo>
                      <a:pt x="2950976" y="468641"/>
                    </a:lnTo>
                    <a:lnTo>
                      <a:pt x="0" y="4686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pPr algn="ctr"/>
                <a:r>
                  <a:rPr lang="sr-Cyrl-RS" sz="1100" dirty="0" smtClean="0"/>
                  <a:t>Дирекција за железнице</a:t>
                </a:r>
                <a:endParaRPr lang="en-US" sz="1100" dirty="0"/>
              </a:p>
            </p:txBody>
          </p:sp>
          <p:sp>
            <p:nvSpPr>
              <p:cNvPr id="147" name="Google Shape;147;p25"/>
              <p:cNvSpPr txBox="1"/>
              <p:nvPr/>
            </p:nvSpPr>
            <p:spPr>
              <a:xfrm>
                <a:off x="0" y="-28575"/>
                <a:ext cx="812700" cy="84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1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8" name="Google Shape;148;p25"/>
            <p:cNvSpPr txBox="1"/>
            <p:nvPr/>
          </p:nvSpPr>
          <p:spPr>
            <a:xfrm>
              <a:off x="8677972" y="-6199140"/>
              <a:ext cx="11277599" cy="373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 dirty="0"/>
            </a:p>
          </p:txBody>
        </p:sp>
      </p:grpSp>
      <p:grpSp>
        <p:nvGrpSpPr>
          <p:cNvPr id="22" name="Google Shape;144;p25"/>
          <p:cNvGrpSpPr/>
          <p:nvPr/>
        </p:nvGrpSpPr>
        <p:grpSpPr>
          <a:xfrm>
            <a:off x="0" y="3551053"/>
            <a:ext cx="5602244" cy="1597535"/>
            <a:chOff x="0" y="-144661"/>
            <a:chExt cx="14939316" cy="4260094"/>
          </a:xfrm>
        </p:grpSpPr>
        <p:grpSp>
          <p:nvGrpSpPr>
            <p:cNvPr id="23" name="Google Shape;145;p25"/>
            <p:cNvGrpSpPr/>
            <p:nvPr/>
          </p:nvGrpSpPr>
          <p:grpSpPr>
            <a:xfrm>
              <a:off x="0" y="-144661"/>
              <a:ext cx="14939316" cy="4260094"/>
              <a:chOff x="0" y="-28575"/>
              <a:chExt cx="2950976" cy="841500"/>
            </a:xfrm>
          </p:grpSpPr>
          <p:sp>
            <p:nvSpPr>
              <p:cNvPr id="25" name="Google Shape;146;p25"/>
              <p:cNvSpPr/>
              <p:nvPr/>
            </p:nvSpPr>
            <p:spPr>
              <a:xfrm>
                <a:off x="0" y="0"/>
                <a:ext cx="2950976" cy="468641"/>
              </a:xfrm>
              <a:custGeom>
                <a:avLst/>
                <a:gdLst/>
                <a:ahLst/>
                <a:cxnLst/>
                <a:rect l="l" t="t" r="r" b="b"/>
                <a:pathLst>
                  <a:path w="2950976" h="468641" extrusionOk="0">
                    <a:moveTo>
                      <a:pt x="0" y="0"/>
                    </a:moveTo>
                    <a:lnTo>
                      <a:pt x="2950976" y="0"/>
                    </a:lnTo>
                    <a:lnTo>
                      <a:pt x="2950976" y="468641"/>
                    </a:lnTo>
                    <a:lnTo>
                      <a:pt x="0" y="4686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6" name="Google Shape;147;p25"/>
              <p:cNvSpPr txBox="1"/>
              <p:nvPr/>
            </p:nvSpPr>
            <p:spPr>
              <a:xfrm>
                <a:off x="0" y="-28575"/>
                <a:ext cx="812700" cy="84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1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" name="Google Shape;148;p25"/>
            <p:cNvSpPr txBox="1"/>
            <p:nvPr/>
          </p:nvSpPr>
          <p:spPr>
            <a:xfrm>
              <a:off x="162560" y="332536"/>
              <a:ext cx="14540087" cy="10136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Cyrl-RS" sz="1200" b="1" i="0" u="none" strike="noStrike" cap="none" dirty="0" smtClean="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Процес добијања одобрења за рад жичаре и упис у евиденцију жичара</a:t>
              </a:r>
            </a:p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 dirty="0"/>
            </a:p>
          </p:txBody>
        </p:sp>
      </p:grpSp>
      <p:pic>
        <p:nvPicPr>
          <p:cNvPr id="27" name="Picture 26" descr="Grb-Srbija_200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054" y="4179856"/>
            <a:ext cx="394195" cy="51365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148;p25"/>
          <p:cNvSpPr txBox="1"/>
          <p:nvPr/>
        </p:nvSpPr>
        <p:spPr>
          <a:xfrm>
            <a:off x="3931530" y="4588728"/>
            <a:ext cx="1280757" cy="50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900" b="1" dirty="0" smtClean="0">
                <a:latin typeface="Lato"/>
                <a:ea typeface="Lato"/>
                <a:cs typeface="Lato"/>
                <a:sym typeface="Lato"/>
              </a:rPr>
              <a:t>Јун 2023</a:t>
            </a:r>
            <a:br>
              <a:rPr lang="sr-Cyrl-RS" sz="900" b="1" dirty="0" smtClean="0">
                <a:latin typeface="Lato"/>
                <a:ea typeface="Lato"/>
                <a:cs typeface="Lato"/>
                <a:sym typeface="Lato"/>
              </a:rPr>
            </a:br>
            <a:r>
              <a:rPr lang="sr-Cyrl-RS" sz="900" b="1" dirty="0" smtClean="0">
                <a:latin typeface="Lato"/>
                <a:ea typeface="Lato"/>
                <a:cs typeface="Lato"/>
                <a:sym typeface="Lato"/>
              </a:rPr>
              <a:t>Београд</a:t>
            </a:r>
            <a:endParaRPr lang="sr-Cyrl-RS" sz="900" b="1" i="0" u="none" strike="noStrike" cap="none" dirty="0" smtClea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dirty="0"/>
          </a:p>
        </p:txBody>
      </p:sp>
      <p:sp>
        <p:nvSpPr>
          <p:cNvPr id="29" name="Google Shape;148;p25"/>
          <p:cNvSpPr txBox="1"/>
          <p:nvPr/>
        </p:nvSpPr>
        <p:spPr>
          <a:xfrm>
            <a:off x="131036" y="4707168"/>
            <a:ext cx="1280757" cy="46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800" dirty="0" smtClean="0">
                <a:latin typeface="Lato"/>
                <a:ea typeface="Lato"/>
                <a:cs typeface="Lato"/>
                <a:sym typeface="Lato"/>
              </a:rPr>
              <a:t>Припремио:</a:t>
            </a:r>
            <a:br>
              <a:rPr lang="sr-Cyrl-RS" sz="800" dirty="0" smtClean="0">
                <a:latin typeface="Lato"/>
                <a:ea typeface="Lato"/>
                <a:cs typeface="Lato"/>
                <a:sym typeface="Lato"/>
              </a:rPr>
            </a:br>
            <a:r>
              <a:rPr lang="sr-Cyrl-RS" sz="800" dirty="0" smtClean="0">
                <a:latin typeface="Lato"/>
                <a:ea typeface="Lato"/>
                <a:cs typeface="Lato"/>
                <a:sym typeface="Lato"/>
              </a:rPr>
              <a:t>Душан Цмиљановић</a:t>
            </a:r>
            <a:endParaRPr lang="sr-Cyrl-RS" sz="800" i="0" u="none" strike="noStrike" cap="none" dirty="0" smtClea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28"/>
          <p:cNvGrpSpPr/>
          <p:nvPr/>
        </p:nvGrpSpPr>
        <p:grpSpPr>
          <a:xfrm>
            <a:off x="4834461" y="2323274"/>
            <a:ext cx="494728" cy="496946"/>
            <a:chOff x="1813" y="0"/>
            <a:chExt cx="809173" cy="812800"/>
          </a:xfrm>
        </p:grpSpPr>
        <p:sp>
          <p:nvSpPr>
            <p:cNvPr id="265" name="Google Shape;265;p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4C344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8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7" name="Google Shape;267;p28"/>
          <p:cNvGrpSpPr/>
          <p:nvPr/>
        </p:nvGrpSpPr>
        <p:grpSpPr>
          <a:xfrm>
            <a:off x="4834461" y="3754232"/>
            <a:ext cx="494728" cy="496946"/>
            <a:chOff x="1813" y="0"/>
            <a:chExt cx="809173" cy="812800"/>
          </a:xfrm>
        </p:grpSpPr>
        <p:sp>
          <p:nvSpPr>
            <p:cNvPr id="268" name="Google Shape;268;p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4C344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8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1" name="Google Shape;27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2344" y="3863305"/>
            <a:ext cx="227859" cy="31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9989" y="2429776"/>
            <a:ext cx="293205" cy="3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8"/>
          <p:cNvSpPr txBox="1"/>
          <p:nvPr/>
        </p:nvSpPr>
        <p:spPr>
          <a:xfrm>
            <a:off x="1019611" y="31915"/>
            <a:ext cx="762969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3000" i="0" u="none" strike="noStrike" cap="none" dirty="0" smtClean="0">
                <a:solidFill>
                  <a:srgbClr val="000000"/>
                </a:solidFill>
                <a:latin typeface="League Spartan Black"/>
                <a:ea typeface="League Spartan Black"/>
                <a:cs typeface="League Spartan Black"/>
                <a:sym typeface="League Spartan Black"/>
              </a:rPr>
              <a:t>Попуњен образац евиденције жичаре</a:t>
            </a:r>
            <a:endParaRPr sz="700" dirty="0">
              <a:latin typeface="League Spartan Black"/>
              <a:ea typeface="League Spartan Black"/>
              <a:cs typeface="League Spartan Black"/>
              <a:sym typeface="League Spartan Black"/>
            </a:endParaRPr>
          </a:p>
        </p:txBody>
      </p:sp>
      <p:sp>
        <p:nvSpPr>
          <p:cNvPr id="275" name="Google Shape;275;p28"/>
          <p:cNvSpPr txBox="1"/>
          <p:nvPr/>
        </p:nvSpPr>
        <p:spPr>
          <a:xfrm>
            <a:off x="2831414" y="744375"/>
            <a:ext cx="2844662" cy="22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100" b="1" dirty="0" smtClean="0">
                <a:sym typeface="Lato"/>
              </a:rPr>
              <a:t>Образац евиденције вучница</a:t>
            </a:r>
            <a:endParaRPr sz="7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2"/>
          <a:stretch/>
        </p:blipFill>
        <p:spPr>
          <a:xfrm>
            <a:off x="0" y="1025398"/>
            <a:ext cx="2718995" cy="3844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995" y="1122897"/>
            <a:ext cx="2957081" cy="38126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591" y="792741"/>
            <a:ext cx="3028245" cy="410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2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28"/>
          <p:cNvGrpSpPr/>
          <p:nvPr/>
        </p:nvGrpSpPr>
        <p:grpSpPr>
          <a:xfrm>
            <a:off x="441366" y="1521517"/>
            <a:ext cx="494728" cy="496946"/>
            <a:chOff x="1813" y="0"/>
            <a:chExt cx="809173" cy="812800"/>
          </a:xfrm>
        </p:grpSpPr>
        <p:sp>
          <p:nvSpPr>
            <p:cNvPr id="265" name="Google Shape;265;p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4C344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8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7" name="Google Shape;267;p28"/>
          <p:cNvGrpSpPr/>
          <p:nvPr/>
        </p:nvGrpSpPr>
        <p:grpSpPr>
          <a:xfrm>
            <a:off x="441366" y="3151259"/>
            <a:ext cx="494728" cy="496946"/>
            <a:chOff x="1813" y="0"/>
            <a:chExt cx="809173" cy="812800"/>
          </a:xfrm>
        </p:grpSpPr>
        <p:sp>
          <p:nvSpPr>
            <p:cNvPr id="268" name="Google Shape;268;p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4C344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8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1" name="Google Shape;27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249" y="3260332"/>
            <a:ext cx="227859" cy="31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894" y="1628019"/>
            <a:ext cx="293205" cy="3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8"/>
          <p:cNvSpPr txBox="1"/>
          <p:nvPr/>
        </p:nvSpPr>
        <p:spPr>
          <a:xfrm>
            <a:off x="1019611" y="31915"/>
            <a:ext cx="762969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3000" i="0" u="none" strike="noStrike" cap="none" dirty="0" smtClean="0">
                <a:solidFill>
                  <a:srgbClr val="000000"/>
                </a:solidFill>
                <a:latin typeface="League Spartan Black"/>
                <a:ea typeface="League Spartan Black"/>
                <a:cs typeface="League Spartan Black"/>
                <a:sym typeface="League Spartan Black"/>
              </a:rPr>
              <a:t>Попуњен образац евиденције жичаре</a:t>
            </a:r>
            <a:endParaRPr sz="700" dirty="0">
              <a:latin typeface="League Spartan Black"/>
              <a:ea typeface="League Spartan Black"/>
              <a:cs typeface="League Spartan Black"/>
              <a:sym typeface="League Spartan Black"/>
            </a:endParaRPr>
          </a:p>
        </p:txBody>
      </p:sp>
      <p:sp>
        <p:nvSpPr>
          <p:cNvPr id="275" name="Google Shape;275;p28"/>
          <p:cNvSpPr txBox="1"/>
          <p:nvPr/>
        </p:nvSpPr>
        <p:spPr>
          <a:xfrm>
            <a:off x="1324411" y="1521517"/>
            <a:ext cx="4566180" cy="132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100" dirty="0" smtClean="0">
                <a:sym typeface="Lato"/>
              </a:rPr>
              <a:t>Садржи информације о:</a:t>
            </a:r>
          </a:p>
          <a:p>
            <a:pPr marL="171450" marR="0" lvl="0" indent="-171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Cyrl-RS" sz="1100" dirty="0" smtClean="0">
                <a:sym typeface="Lato"/>
              </a:rPr>
              <a:t>Техничким и технолошким карактеристикама жичаре</a:t>
            </a:r>
          </a:p>
          <a:p>
            <a:pPr marL="171450" marR="0" lvl="0" indent="-171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Cyrl-RS" sz="1100" dirty="0" smtClean="0">
                <a:sym typeface="Lato"/>
              </a:rPr>
              <a:t>Превозу, контролама и ванредним догађајима</a:t>
            </a:r>
          </a:p>
          <a:p>
            <a:pPr marL="171450" marR="0" lvl="0" indent="-171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Cyrl-RS" sz="1100" dirty="0" smtClean="0">
                <a:sym typeface="Lato"/>
              </a:rPr>
              <a:t>Власнику жичаре</a:t>
            </a:r>
          </a:p>
          <a:p>
            <a:pPr marL="171450" marR="0" lvl="0" indent="-171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Cyrl-RS" sz="1100" dirty="0" smtClean="0">
                <a:sym typeface="Lato"/>
              </a:rPr>
              <a:t>Управљачу жичаре</a:t>
            </a:r>
          </a:p>
          <a:p>
            <a:pPr marL="171450" marR="0" lvl="0" indent="-171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Cyrl-RS" sz="1100" dirty="0" smtClean="0">
                <a:sym typeface="Lato"/>
              </a:rPr>
              <a:t>итд...</a:t>
            </a:r>
            <a:endParaRPr sz="700" dirty="0"/>
          </a:p>
        </p:txBody>
      </p:sp>
      <p:sp>
        <p:nvSpPr>
          <p:cNvPr id="15" name="Google Shape;275;p28"/>
          <p:cNvSpPr txBox="1"/>
          <p:nvPr/>
        </p:nvSpPr>
        <p:spPr>
          <a:xfrm>
            <a:off x="1324411" y="3180377"/>
            <a:ext cx="3483116" cy="44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100" u="sng" dirty="0" smtClean="0">
                <a:sym typeface="Lato"/>
              </a:rPr>
              <a:t>Правилник о начину вођења, садржини и изгледу обрасца евиденције жичара </a:t>
            </a:r>
            <a:r>
              <a:rPr lang="sr-Cyrl-RS" sz="1100" dirty="0" smtClean="0">
                <a:sym typeface="Lato"/>
              </a:rPr>
              <a:t>(СГ 106/2016)</a:t>
            </a:r>
            <a:endParaRPr sz="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"/>
          <a:stretch/>
        </p:blipFill>
        <p:spPr>
          <a:xfrm>
            <a:off x="5467568" y="538485"/>
            <a:ext cx="3262195" cy="451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3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28"/>
          <p:cNvGrpSpPr/>
          <p:nvPr/>
        </p:nvGrpSpPr>
        <p:grpSpPr>
          <a:xfrm>
            <a:off x="194002" y="941048"/>
            <a:ext cx="494728" cy="496946"/>
            <a:chOff x="1813" y="0"/>
            <a:chExt cx="809173" cy="812800"/>
          </a:xfrm>
        </p:grpSpPr>
        <p:sp>
          <p:nvSpPr>
            <p:cNvPr id="265" name="Google Shape;265;p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4C344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8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7" name="Google Shape;267;p28"/>
          <p:cNvGrpSpPr/>
          <p:nvPr/>
        </p:nvGrpSpPr>
        <p:grpSpPr>
          <a:xfrm>
            <a:off x="190718" y="3178341"/>
            <a:ext cx="494728" cy="496946"/>
            <a:chOff x="1813" y="0"/>
            <a:chExt cx="809173" cy="812800"/>
          </a:xfrm>
        </p:grpSpPr>
        <p:sp>
          <p:nvSpPr>
            <p:cNvPr id="268" name="Google Shape;268;p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4C344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8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1" name="Google Shape;27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601" y="3287414"/>
            <a:ext cx="227859" cy="31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9530" y="1047550"/>
            <a:ext cx="293205" cy="3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8"/>
          <p:cNvSpPr txBox="1"/>
          <p:nvPr/>
        </p:nvSpPr>
        <p:spPr>
          <a:xfrm>
            <a:off x="1019611" y="31915"/>
            <a:ext cx="762969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3000" i="0" u="none" strike="noStrike" cap="none" dirty="0" smtClean="0">
                <a:solidFill>
                  <a:srgbClr val="000000"/>
                </a:solidFill>
                <a:latin typeface="League Spartan Black"/>
                <a:ea typeface="League Spartan Black"/>
                <a:cs typeface="League Spartan Black"/>
                <a:sym typeface="League Spartan Black"/>
              </a:rPr>
              <a:t>План одржавања жичаре</a:t>
            </a:r>
            <a:endParaRPr sz="700" dirty="0">
              <a:latin typeface="League Spartan Black"/>
              <a:ea typeface="League Spartan Black"/>
              <a:cs typeface="League Spartan Black"/>
              <a:sym typeface="League Spartan Black"/>
            </a:endParaRPr>
          </a:p>
        </p:txBody>
      </p:sp>
      <p:sp>
        <p:nvSpPr>
          <p:cNvPr id="275" name="Google Shape;275;p28"/>
          <p:cNvSpPr txBox="1"/>
          <p:nvPr/>
        </p:nvSpPr>
        <p:spPr>
          <a:xfrm>
            <a:off x="840416" y="912694"/>
            <a:ext cx="3509911" cy="660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100" dirty="0" smtClean="0">
                <a:sym typeface="Lato"/>
              </a:rPr>
              <a:t>План одржавања жичаре израђује  се у складу са </a:t>
            </a:r>
            <a:r>
              <a:rPr lang="sr-Cyrl-RS" sz="1100" u="sng" dirty="0" smtClean="0">
                <a:sym typeface="Lato"/>
              </a:rPr>
              <a:t>Правилником о одржавању жичара за транспорт лица </a:t>
            </a:r>
            <a:r>
              <a:rPr lang="sr-Cyrl-RS" sz="1100" dirty="0" smtClean="0">
                <a:sym typeface="Lato"/>
              </a:rPr>
              <a:t>(СГ 58/2018) и упутством произвођача</a:t>
            </a:r>
          </a:p>
        </p:txBody>
      </p:sp>
      <p:sp>
        <p:nvSpPr>
          <p:cNvPr id="15" name="Google Shape;275;p28"/>
          <p:cNvSpPr txBox="1"/>
          <p:nvPr/>
        </p:nvSpPr>
        <p:spPr>
          <a:xfrm>
            <a:off x="840416" y="3207459"/>
            <a:ext cx="3386737" cy="660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100" dirty="0" smtClean="0">
                <a:sym typeface="Lato"/>
              </a:rPr>
              <a:t>О обављеним контролним прегледима, редовном одржавању и интервенцијама на отклањању неправилности, води се књига жичаре</a:t>
            </a:r>
            <a:endParaRPr sz="700" dirty="0"/>
          </a:p>
        </p:txBody>
      </p:sp>
      <p:sp>
        <p:nvSpPr>
          <p:cNvPr id="14" name="Google Shape;275;p28"/>
          <p:cNvSpPr txBox="1"/>
          <p:nvPr/>
        </p:nvSpPr>
        <p:spPr>
          <a:xfrm>
            <a:off x="840416" y="2156253"/>
            <a:ext cx="2948802" cy="660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sr-Cyrl-RS" sz="1100" dirty="0" smtClean="0">
                <a:sym typeface="Lato"/>
              </a:rPr>
              <a:t>Дневни, недељни, месечни, полугодишњи, годишњи </a:t>
            </a:r>
            <a:r>
              <a:rPr lang="sr-Cyrl-RS" sz="1100" dirty="0">
                <a:sym typeface="Lato"/>
              </a:rPr>
              <a:t>прегледи, </a:t>
            </a:r>
            <a:r>
              <a:rPr lang="sr-Cyrl-RS" sz="1100" dirty="0" smtClean="0">
                <a:sym typeface="Lato"/>
              </a:rPr>
              <a:t>интервенције </a:t>
            </a:r>
            <a:r>
              <a:rPr lang="sr-Cyrl-RS" sz="1100" dirty="0">
                <a:sym typeface="Lato"/>
              </a:rPr>
              <a:t>на отклањању неправилности</a:t>
            </a:r>
            <a:endParaRPr lang="sr-Cyrl-RS" sz="1100" dirty="0" smtClean="0">
              <a:sym typeface="Lat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973" y="3759617"/>
            <a:ext cx="3964758" cy="77851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6" name="Google Shape;264;p28"/>
          <p:cNvGrpSpPr/>
          <p:nvPr/>
        </p:nvGrpSpPr>
        <p:grpSpPr>
          <a:xfrm>
            <a:off x="194002" y="2127135"/>
            <a:ext cx="494728" cy="496946"/>
            <a:chOff x="1813" y="0"/>
            <a:chExt cx="809173" cy="812800"/>
          </a:xfrm>
        </p:grpSpPr>
        <p:sp>
          <p:nvSpPr>
            <p:cNvPr id="17" name="Google Shape;265;p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4C344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66;p28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" name="Google Shape;27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9530" y="2233637"/>
            <a:ext cx="293205" cy="31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039" y="970166"/>
            <a:ext cx="4442626" cy="249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1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28"/>
          <p:cNvGrpSpPr/>
          <p:nvPr/>
        </p:nvGrpSpPr>
        <p:grpSpPr>
          <a:xfrm>
            <a:off x="229266" y="2231315"/>
            <a:ext cx="494728" cy="496946"/>
            <a:chOff x="1813" y="0"/>
            <a:chExt cx="809173" cy="812800"/>
          </a:xfrm>
        </p:grpSpPr>
        <p:sp>
          <p:nvSpPr>
            <p:cNvPr id="268" name="Google Shape;268;p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4C344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8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1" name="Google Shape;27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149" y="2340388"/>
            <a:ext cx="227859" cy="3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8"/>
          <p:cNvSpPr txBox="1"/>
          <p:nvPr/>
        </p:nvSpPr>
        <p:spPr>
          <a:xfrm>
            <a:off x="1019611" y="31915"/>
            <a:ext cx="762969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3000" i="0" u="none" strike="noStrike" cap="none" dirty="0" smtClean="0">
                <a:solidFill>
                  <a:srgbClr val="000000"/>
                </a:solidFill>
                <a:latin typeface="League Spartan Black"/>
                <a:ea typeface="League Spartan Black"/>
                <a:cs typeface="League Spartan Black"/>
                <a:sym typeface="League Spartan Black"/>
              </a:rPr>
              <a:t>Извод из АПР и/или оснивачки акт</a:t>
            </a:r>
            <a:endParaRPr sz="700" dirty="0">
              <a:latin typeface="League Spartan Black"/>
              <a:ea typeface="League Spartan Black"/>
              <a:cs typeface="League Spartan Black"/>
              <a:sym typeface="League Spartan Black"/>
            </a:endParaRPr>
          </a:p>
        </p:txBody>
      </p:sp>
      <p:sp>
        <p:nvSpPr>
          <p:cNvPr id="15" name="Google Shape;275;p28"/>
          <p:cNvSpPr txBox="1"/>
          <p:nvPr/>
        </p:nvSpPr>
        <p:spPr>
          <a:xfrm>
            <a:off x="921603" y="2231315"/>
            <a:ext cx="4334267" cy="44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100" dirty="0" smtClean="0">
                <a:sym typeface="Lato"/>
              </a:rPr>
              <a:t>Овим документом се доказује да је управљач жичаре регистрован за делатност превоза путника жичарама</a:t>
            </a:r>
            <a:endParaRPr sz="700" dirty="0"/>
          </a:p>
        </p:txBody>
      </p:sp>
      <p:sp>
        <p:nvSpPr>
          <p:cNvPr id="14" name="Google Shape;275;p28"/>
          <p:cNvSpPr txBox="1"/>
          <p:nvPr/>
        </p:nvSpPr>
        <p:spPr>
          <a:xfrm>
            <a:off x="5082715" y="4157090"/>
            <a:ext cx="3861697" cy="660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100" dirty="0" smtClean="0">
                <a:sym typeface="Lato"/>
              </a:rPr>
              <a:t>Делатност превоза путника жичарама </a:t>
            </a:r>
            <a:r>
              <a:rPr lang="sr-Cyrl-RS" sz="1100" b="1" dirty="0" smtClean="0">
                <a:sym typeface="Lato"/>
              </a:rPr>
              <a:t>НЕ МОРА</a:t>
            </a:r>
            <a:r>
              <a:rPr lang="sr-Cyrl-RS" sz="1100" dirty="0" smtClean="0">
                <a:sym typeface="Lato"/>
              </a:rPr>
              <a:t> да буде претежна делатност управљача, али у том случају мора да буде наведена као додатна</a:t>
            </a:r>
          </a:p>
        </p:txBody>
      </p:sp>
      <p:grpSp>
        <p:nvGrpSpPr>
          <p:cNvPr id="16" name="Google Shape;264;p28"/>
          <p:cNvGrpSpPr/>
          <p:nvPr/>
        </p:nvGrpSpPr>
        <p:grpSpPr>
          <a:xfrm>
            <a:off x="4389919" y="4157090"/>
            <a:ext cx="494728" cy="496946"/>
            <a:chOff x="1813" y="0"/>
            <a:chExt cx="809173" cy="812800"/>
          </a:xfrm>
        </p:grpSpPr>
        <p:sp>
          <p:nvSpPr>
            <p:cNvPr id="17" name="Google Shape;265;p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4C344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66;p28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" name="Google Shape;27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5447" y="4263592"/>
            <a:ext cx="293205" cy="31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58"/>
          <a:stretch/>
        </p:blipFill>
        <p:spPr>
          <a:xfrm>
            <a:off x="6386742" y="1126356"/>
            <a:ext cx="2557670" cy="2607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" t="3451" r="6173" b="40184"/>
          <a:stretch/>
        </p:blipFill>
        <p:spPr>
          <a:xfrm>
            <a:off x="229266" y="2911627"/>
            <a:ext cx="3169610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66" y="1149310"/>
            <a:ext cx="5451868" cy="814794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534101" y="1149310"/>
            <a:ext cx="10183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/>
              <a:t>Члан 3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0289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28"/>
          <p:cNvGrpSpPr/>
          <p:nvPr/>
        </p:nvGrpSpPr>
        <p:grpSpPr>
          <a:xfrm>
            <a:off x="441366" y="1521517"/>
            <a:ext cx="494728" cy="496946"/>
            <a:chOff x="1813" y="0"/>
            <a:chExt cx="809173" cy="812800"/>
          </a:xfrm>
        </p:grpSpPr>
        <p:sp>
          <p:nvSpPr>
            <p:cNvPr id="265" name="Google Shape;265;p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4C344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8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7" name="Google Shape;267;p28"/>
          <p:cNvGrpSpPr/>
          <p:nvPr/>
        </p:nvGrpSpPr>
        <p:grpSpPr>
          <a:xfrm>
            <a:off x="441366" y="2364914"/>
            <a:ext cx="494728" cy="496946"/>
            <a:chOff x="1813" y="0"/>
            <a:chExt cx="809173" cy="812800"/>
          </a:xfrm>
        </p:grpSpPr>
        <p:sp>
          <p:nvSpPr>
            <p:cNvPr id="268" name="Google Shape;268;p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4C344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8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1" name="Google Shape;27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249" y="2473987"/>
            <a:ext cx="227859" cy="31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894" y="1628019"/>
            <a:ext cx="293205" cy="3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8"/>
          <p:cNvSpPr txBox="1"/>
          <p:nvPr/>
        </p:nvSpPr>
        <p:spPr>
          <a:xfrm>
            <a:off x="936094" y="124122"/>
            <a:ext cx="762969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3000" i="0" u="none" strike="noStrike" cap="none" dirty="0" smtClean="0">
                <a:solidFill>
                  <a:srgbClr val="000000"/>
                </a:solidFill>
                <a:latin typeface="League Spartan Black"/>
                <a:ea typeface="League Spartan Black"/>
                <a:cs typeface="League Spartan Black"/>
                <a:sym typeface="League Spartan Black"/>
              </a:rPr>
              <a:t>Употребна дозвола</a:t>
            </a:r>
            <a:endParaRPr sz="700" dirty="0">
              <a:latin typeface="League Spartan Black"/>
              <a:ea typeface="League Spartan Black"/>
              <a:cs typeface="League Spartan Black"/>
              <a:sym typeface="League Spartan Black"/>
            </a:endParaRPr>
          </a:p>
        </p:txBody>
      </p:sp>
      <p:sp>
        <p:nvSpPr>
          <p:cNvPr id="275" name="Google Shape;275;p28"/>
          <p:cNvSpPr txBox="1"/>
          <p:nvPr/>
        </p:nvSpPr>
        <p:spPr>
          <a:xfrm>
            <a:off x="1258150" y="1550635"/>
            <a:ext cx="4566180" cy="22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100" dirty="0" smtClean="0">
                <a:sym typeface="Lato"/>
              </a:rPr>
              <a:t>Услов за пуштање у рад новоизграђених жичара</a:t>
            </a:r>
            <a:endParaRPr sz="700" dirty="0"/>
          </a:p>
        </p:txBody>
      </p:sp>
      <p:sp>
        <p:nvSpPr>
          <p:cNvPr id="15" name="Google Shape;275;p28"/>
          <p:cNvSpPr txBox="1"/>
          <p:nvPr/>
        </p:nvSpPr>
        <p:spPr>
          <a:xfrm>
            <a:off x="1258150" y="2364914"/>
            <a:ext cx="3406615" cy="880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100" dirty="0" smtClean="0">
                <a:sym typeface="Lato"/>
              </a:rPr>
              <a:t>За већ постојаће жичаре потребна је или употребна дозвола или исправа којом се утврђује подобност објекта за употребу (доказ о покретању поступка озакоњења или сл.)</a:t>
            </a:r>
            <a:endParaRPr sz="7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818" y="2364914"/>
            <a:ext cx="4055814" cy="259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3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28"/>
          <p:cNvGrpSpPr/>
          <p:nvPr/>
        </p:nvGrpSpPr>
        <p:grpSpPr>
          <a:xfrm>
            <a:off x="441366" y="1030325"/>
            <a:ext cx="494728" cy="496946"/>
            <a:chOff x="1813" y="0"/>
            <a:chExt cx="809173" cy="812800"/>
          </a:xfrm>
        </p:grpSpPr>
        <p:sp>
          <p:nvSpPr>
            <p:cNvPr id="265" name="Google Shape;265;p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4C344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8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1" name="Google Shape;27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769" y="1122536"/>
            <a:ext cx="227859" cy="3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8"/>
          <p:cNvSpPr txBox="1"/>
          <p:nvPr/>
        </p:nvSpPr>
        <p:spPr>
          <a:xfrm>
            <a:off x="936094" y="124122"/>
            <a:ext cx="762969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3000" i="0" u="none" strike="noStrike" cap="none" dirty="0" smtClean="0">
                <a:solidFill>
                  <a:srgbClr val="000000"/>
                </a:solidFill>
                <a:latin typeface="League Spartan Black"/>
                <a:ea typeface="League Spartan Black"/>
                <a:cs typeface="League Spartan Black"/>
                <a:sym typeface="League Spartan Black"/>
              </a:rPr>
              <a:t>Документа о усаглашености</a:t>
            </a:r>
            <a:endParaRPr sz="700" dirty="0">
              <a:latin typeface="League Spartan Black"/>
              <a:ea typeface="League Spartan Black"/>
              <a:cs typeface="League Spartan Black"/>
              <a:sym typeface="League Spartan Black"/>
            </a:endParaRPr>
          </a:p>
        </p:txBody>
      </p:sp>
      <p:sp>
        <p:nvSpPr>
          <p:cNvPr id="275" name="Google Shape;275;p28"/>
          <p:cNvSpPr txBox="1"/>
          <p:nvPr/>
        </p:nvSpPr>
        <p:spPr>
          <a:xfrm>
            <a:off x="1258150" y="892074"/>
            <a:ext cx="4566180" cy="22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100" dirty="0" smtClean="0">
                <a:sym typeface="Lato"/>
              </a:rPr>
              <a:t>Потребна за новоизграђене жичаре</a:t>
            </a:r>
            <a:endParaRPr sz="700" dirty="0"/>
          </a:p>
        </p:txBody>
      </p:sp>
      <p:sp>
        <p:nvSpPr>
          <p:cNvPr id="15" name="Google Shape;275;p28"/>
          <p:cNvSpPr txBox="1"/>
          <p:nvPr/>
        </p:nvSpPr>
        <p:spPr>
          <a:xfrm>
            <a:off x="1258150" y="1112134"/>
            <a:ext cx="4566180" cy="22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100" dirty="0" smtClean="0">
                <a:sym typeface="Lato"/>
              </a:rPr>
              <a:t>Прописано чланом 26. Закона о жичарама за транспорт лица</a:t>
            </a:r>
            <a:endParaRPr sz="700" dirty="0"/>
          </a:p>
        </p:txBody>
      </p:sp>
      <p:sp>
        <p:nvSpPr>
          <p:cNvPr id="13" name="Google Shape;275;p28"/>
          <p:cNvSpPr txBox="1"/>
          <p:nvPr/>
        </p:nvSpPr>
        <p:spPr>
          <a:xfrm>
            <a:off x="1258149" y="1326088"/>
            <a:ext cx="5255294" cy="44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100" dirty="0" smtClean="0">
                <a:sym typeface="Lato"/>
              </a:rPr>
              <a:t>Списак исправа о усаглашености се налази у </a:t>
            </a:r>
            <a:r>
              <a:rPr lang="sr-Cyrl-RS" sz="1100" u="sng" dirty="0" smtClean="0">
                <a:sym typeface="Lato"/>
              </a:rPr>
              <a:t>Правилнику о стручном прегледу за транспорт лица и специфичних вучних инсталација </a:t>
            </a:r>
            <a:r>
              <a:rPr lang="sr-Cyrl-RS" sz="1100" u="sng" dirty="0">
                <a:sym typeface="Lato"/>
              </a:rPr>
              <a:t> </a:t>
            </a:r>
            <a:r>
              <a:rPr lang="sr-Cyrl-RS" sz="1100" dirty="0" smtClean="0">
                <a:sym typeface="Lato"/>
              </a:rPr>
              <a:t>(СГ 78/2019) (Прилог 2)</a:t>
            </a:r>
            <a:endParaRPr sz="7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467" y="2100102"/>
            <a:ext cx="5297159" cy="1983552"/>
          </a:xfrm>
          <a:prstGeom prst="rect">
            <a:avLst/>
          </a:prstGeom>
          <a:ln>
            <a:solidFill>
              <a:schemeClr val="bg2"/>
            </a:solidFill>
          </a:ln>
        </p:spPr>
      </p:pic>
      <p:grpSp>
        <p:nvGrpSpPr>
          <p:cNvPr id="11" name="Google Shape;264;p28"/>
          <p:cNvGrpSpPr/>
          <p:nvPr/>
        </p:nvGrpSpPr>
        <p:grpSpPr>
          <a:xfrm>
            <a:off x="442237" y="4263024"/>
            <a:ext cx="494728" cy="496946"/>
            <a:chOff x="1813" y="0"/>
            <a:chExt cx="809173" cy="812800"/>
          </a:xfrm>
        </p:grpSpPr>
        <p:sp>
          <p:nvSpPr>
            <p:cNvPr id="12" name="Google Shape;265;p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4C344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6;p28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Google Shape;272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2966" y="4355235"/>
            <a:ext cx="293205" cy="3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275;p28"/>
          <p:cNvSpPr txBox="1"/>
          <p:nvPr/>
        </p:nvSpPr>
        <p:spPr>
          <a:xfrm>
            <a:off x="1258150" y="4263024"/>
            <a:ext cx="6229328" cy="660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100" dirty="0">
                <a:sym typeface="Lato"/>
              </a:rPr>
              <a:t>Оцењивање усаглашености, безбедносне компоненте, као и исправе о усаглашености ближе се прописују </a:t>
            </a:r>
            <a:r>
              <a:rPr lang="ru-RU" sz="1100" u="sng" dirty="0" smtClean="0">
                <a:sym typeface="Lato"/>
              </a:rPr>
              <a:t>Правилником </a:t>
            </a:r>
            <a:r>
              <a:rPr lang="ru-RU" sz="1100" u="sng" dirty="0">
                <a:sym typeface="Lato"/>
              </a:rPr>
              <a:t>о подсистемима жичаре и </a:t>
            </a:r>
            <a:r>
              <a:rPr lang="ru-RU" sz="1100" u="sng" dirty="0" smtClean="0">
                <a:sym typeface="Lato"/>
              </a:rPr>
              <a:t>безбедносним компонентама </a:t>
            </a:r>
            <a:r>
              <a:rPr lang="ru-RU" sz="1100" u="sng" dirty="0">
                <a:sym typeface="Lato"/>
              </a:rPr>
              <a:t>за транспорт </a:t>
            </a:r>
            <a:r>
              <a:rPr lang="ru-RU" sz="1100" u="sng" dirty="0" smtClean="0">
                <a:sym typeface="Lato"/>
              </a:rPr>
              <a:t>лица </a:t>
            </a:r>
            <a:r>
              <a:rPr lang="ru-RU" sz="1100" dirty="0" smtClean="0">
                <a:sym typeface="Lato"/>
              </a:rPr>
              <a:t>(СГ 48/2018)</a:t>
            </a:r>
            <a:endParaRPr sz="700" u="sng" dirty="0"/>
          </a:p>
        </p:txBody>
      </p:sp>
    </p:spTree>
    <p:extLst>
      <p:ext uri="{BB962C8B-B14F-4D97-AF65-F5344CB8AC3E}">
        <p14:creationId xmlns:p14="http://schemas.microsoft.com/office/powerpoint/2010/main" val="270178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28"/>
          <p:cNvGrpSpPr/>
          <p:nvPr/>
        </p:nvGrpSpPr>
        <p:grpSpPr>
          <a:xfrm>
            <a:off x="441366" y="1521517"/>
            <a:ext cx="494728" cy="496946"/>
            <a:chOff x="1813" y="0"/>
            <a:chExt cx="809173" cy="812800"/>
          </a:xfrm>
        </p:grpSpPr>
        <p:sp>
          <p:nvSpPr>
            <p:cNvPr id="265" name="Google Shape;265;p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4C344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8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7" name="Google Shape;267;p28"/>
          <p:cNvGrpSpPr/>
          <p:nvPr/>
        </p:nvGrpSpPr>
        <p:grpSpPr>
          <a:xfrm>
            <a:off x="441366" y="2459918"/>
            <a:ext cx="494728" cy="496946"/>
            <a:chOff x="1813" y="0"/>
            <a:chExt cx="809173" cy="812800"/>
          </a:xfrm>
        </p:grpSpPr>
        <p:sp>
          <p:nvSpPr>
            <p:cNvPr id="268" name="Google Shape;268;p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4C344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8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1" name="Google Shape;27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249" y="2568991"/>
            <a:ext cx="227859" cy="3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8"/>
          <p:cNvSpPr txBox="1"/>
          <p:nvPr/>
        </p:nvSpPr>
        <p:spPr>
          <a:xfrm>
            <a:off x="827108" y="0"/>
            <a:ext cx="762969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3000" dirty="0" smtClean="0">
                <a:latin typeface="League Spartan Black"/>
                <a:ea typeface="League Spartan Black"/>
                <a:cs typeface="League Spartan Black"/>
                <a:sym typeface="League Spartan Black"/>
              </a:rPr>
              <a:t>Административна такса</a:t>
            </a:r>
            <a:endParaRPr sz="700" dirty="0">
              <a:latin typeface="League Spartan Black"/>
              <a:ea typeface="League Spartan Black"/>
              <a:cs typeface="League Spartan Black"/>
              <a:sym typeface="League Spartan Black"/>
            </a:endParaRPr>
          </a:p>
        </p:txBody>
      </p:sp>
      <p:sp>
        <p:nvSpPr>
          <p:cNvPr id="275" name="Google Shape;275;p28"/>
          <p:cNvSpPr txBox="1"/>
          <p:nvPr/>
        </p:nvSpPr>
        <p:spPr>
          <a:xfrm>
            <a:off x="1324410" y="1521517"/>
            <a:ext cx="6474493" cy="44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ru-RU" sz="1100" dirty="0">
                <a:sym typeface="Lato"/>
              </a:rPr>
              <a:t>Такса за издавање одобрења за рад нове жичаре (Закон о РАТ чл. 2. Тарифни број 148) – </a:t>
            </a:r>
            <a:r>
              <a:rPr lang="ru-RU" sz="1100" b="1" dirty="0">
                <a:sym typeface="Lato"/>
              </a:rPr>
              <a:t>21.030,00</a:t>
            </a:r>
            <a:r>
              <a:rPr lang="ru-RU" sz="1100" dirty="0">
                <a:sym typeface="Lato"/>
              </a:rPr>
              <a:t> дин.</a:t>
            </a:r>
            <a:endParaRPr lang="sr-Cyrl-RS" sz="1100" dirty="0" smtClean="0">
              <a:sym typeface="Lato"/>
            </a:endParaRPr>
          </a:p>
        </p:txBody>
      </p:sp>
      <p:sp>
        <p:nvSpPr>
          <p:cNvPr id="15" name="Google Shape;275;p28"/>
          <p:cNvSpPr txBox="1"/>
          <p:nvPr/>
        </p:nvSpPr>
        <p:spPr>
          <a:xfrm>
            <a:off x="1324411" y="2489036"/>
            <a:ext cx="6474492" cy="44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ru-RU" sz="1100" dirty="0">
                <a:sym typeface="Lato"/>
              </a:rPr>
              <a:t>Такса за издавање одобрења за рад постојеће жичаре (Закон о РАТ чл. 2. Тарифни број 148) – </a:t>
            </a:r>
            <a:r>
              <a:rPr lang="ru-RU" sz="1100" b="1" dirty="0">
                <a:sym typeface="Lato"/>
              </a:rPr>
              <a:t>41.750,00</a:t>
            </a:r>
            <a:r>
              <a:rPr lang="ru-RU" sz="1100" dirty="0">
                <a:sym typeface="Lato"/>
              </a:rPr>
              <a:t> дин</a:t>
            </a:r>
            <a:endParaRPr sz="700" dirty="0"/>
          </a:p>
        </p:txBody>
      </p:sp>
      <p:pic>
        <p:nvPicPr>
          <p:cNvPr id="14" name="Google Shape;27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249" y="1613728"/>
            <a:ext cx="227859" cy="31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79" y="3253409"/>
            <a:ext cx="6462236" cy="1389137"/>
          </a:xfrm>
          <a:prstGeom prst="rect">
            <a:avLst/>
          </a:prstGeom>
          <a:ln w="19050">
            <a:solidFill>
              <a:schemeClr val="bg2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239079" y="4174435"/>
            <a:ext cx="6462236" cy="276999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9708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28"/>
          <p:cNvGrpSpPr/>
          <p:nvPr/>
        </p:nvGrpSpPr>
        <p:grpSpPr>
          <a:xfrm>
            <a:off x="441366" y="945048"/>
            <a:ext cx="494728" cy="496946"/>
            <a:chOff x="1813" y="0"/>
            <a:chExt cx="809173" cy="812800"/>
          </a:xfrm>
        </p:grpSpPr>
        <p:sp>
          <p:nvSpPr>
            <p:cNvPr id="265" name="Google Shape;265;p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4C344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8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1" name="Google Shape;27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769" y="1037259"/>
            <a:ext cx="227859" cy="3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8"/>
          <p:cNvSpPr txBox="1"/>
          <p:nvPr/>
        </p:nvSpPr>
        <p:spPr>
          <a:xfrm>
            <a:off x="936094" y="124122"/>
            <a:ext cx="762969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3000" i="0" u="none" strike="noStrike" cap="none" dirty="0" smtClean="0">
                <a:solidFill>
                  <a:srgbClr val="000000"/>
                </a:solidFill>
                <a:latin typeface="League Spartan Black"/>
                <a:ea typeface="League Spartan Black"/>
                <a:cs typeface="League Spartan Black"/>
                <a:sym typeface="League Spartan Black"/>
              </a:rPr>
              <a:t>Попуњена табела радно ангажованих лица</a:t>
            </a:r>
            <a:endParaRPr sz="700" dirty="0">
              <a:latin typeface="League Spartan Black"/>
              <a:ea typeface="League Spartan Black"/>
              <a:cs typeface="League Spartan Black"/>
              <a:sym typeface="League Spartan Black"/>
            </a:endParaRPr>
          </a:p>
        </p:txBody>
      </p:sp>
      <p:sp>
        <p:nvSpPr>
          <p:cNvPr id="275" name="Google Shape;275;p28"/>
          <p:cNvSpPr txBox="1"/>
          <p:nvPr/>
        </p:nvSpPr>
        <p:spPr>
          <a:xfrm>
            <a:off x="1258150" y="974166"/>
            <a:ext cx="4566180" cy="44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100" dirty="0" smtClean="0">
                <a:sym typeface="Lato"/>
              </a:rPr>
              <a:t>Применом Закона о жичарама за транспорт лица дефинишу се радна места лица ангажованих у раду жичаре</a:t>
            </a:r>
            <a:endParaRPr sz="700" dirty="0"/>
          </a:p>
        </p:txBody>
      </p:sp>
      <p:sp>
        <p:nvSpPr>
          <p:cNvPr id="15" name="Google Shape;275;p28"/>
          <p:cNvSpPr txBox="1"/>
          <p:nvPr/>
        </p:nvSpPr>
        <p:spPr>
          <a:xfrm>
            <a:off x="1763605" y="2013045"/>
            <a:ext cx="5974676" cy="22006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100" dirty="0" smtClean="0">
                <a:sym typeface="Lato"/>
              </a:rPr>
              <a:t>Управљач жичаре </a:t>
            </a:r>
            <a:r>
              <a:rPr lang="sr-Cyrl-RS" sz="1100" dirty="0" smtClean="0">
                <a:sym typeface="Wingdings" panose="05000000000000000000" pitchFamily="2" charset="2"/>
              </a:rPr>
              <a:t> Техничко одговорно лице и његов заменик Извршни радник</a:t>
            </a:r>
            <a:endParaRPr sz="700" dirty="0"/>
          </a:p>
        </p:txBody>
      </p:sp>
      <p:sp>
        <p:nvSpPr>
          <p:cNvPr id="13" name="Google Shape;275;p28"/>
          <p:cNvSpPr txBox="1"/>
          <p:nvPr/>
        </p:nvSpPr>
        <p:spPr>
          <a:xfrm>
            <a:off x="1258150" y="2969271"/>
            <a:ext cx="6188668" cy="880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100" dirty="0" smtClean="0">
                <a:sym typeface="Lato"/>
              </a:rPr>
              <a:t>Радна места и њихова систематизација се уређују Законом, </a:t>
            </a:r>
            <a:r>
              <a:rPr lang="sr-Cyrl-RS" sz="1100" u="sng" dirty="0" smtClean="0">
                <a:sym typeface="Lato"/>
              </a:rPr>
              <a:t>Правилником о стручном оспособљавању и усавршавању извршних радника жичаре за транспорт лица</a:t>
            </a:r>
            <a:r>
              <a:rPr lang="sr-Cyrl-RS" sz="1100" dirty="0" smtClean="0">
                <a:sym typeface="Lato"/>
              </a:rPr>
              <a:t> (СГ 83/2017 и 36/2021), </a:t>
            </a:r>
            <a:r>
              <a:rPr lang="sr-Cyrl-RS" sz="1100" u="sng" dirty="0" smtClean="0">
                <a:sym typeface="Lato"/>
              </a:rPr>
              <a:t>Правилником о пословима радном времену и трајању смене запослених који у раду жичара обављају послове извршних радника</a:t>
            </a:r>
            <a:r>
              <a:rPr lang="sr-Cyrl-RS" sz="1100" dirty="0" smtClean="0">
                <a:sym typeface="Lato"/>
              </a:rPr>
              <a:t> (СГ 106/2017)</a:t>
            </a:r>
            <a:endParaRPr sz="700" dirty="0"/>
          </a:p>
        </p:txBody>
      </p:sp>
      <p:grpSp>
        <p:nvGrpSpPr>
          <p:cNvPr id="11" name="Google Shape;264;p28"/>
          <p:cNvGrpSpPr/>
          <p:nvPr/>
        </p:nvGrpSpPr>
        <p:grpSpPr>
          <a:xfrm>
            <a:off x="441366" y="2969271"/>
            <a:ext cx="494728" cy="496946"/>
            <a:chOff x="1813" y="0"/>
            <a:chExt cx="809173" cy="812800"/>
          </a:xfrm>
        </p:grpSpPr>
        <p:sp>
          <p:nvSpPr>
            <p:cNvPr id="12" name="Google Shape;265;p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4C344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6;p28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Google Shape;27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894" y="3075773"/>
            <a:ext cx="293205" cy="312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660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28"/>
          <p:cNvGrpSpPr/>
          <p:nvPr/>
        </p:nvGrpSpPr>
        <p:grpSpPr>
          <a:xfrm>
            <a:off x="688730" y="1380916"/>
            <a:ext cx="494728" cy="496946"/>
            <a:chOff x="1813" y="0"/>
            <a:chExt cx="809173" cy="812800"/>
          </a:xfrm>
        </p:grpSpPr>
        <p:sp>
          <p:nvSpPr>
            <p:cNvPr id="265" name="Google Shape;265;p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4C344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8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1" name="Google Shape;27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133" y="1473127"/>
            <a:ext cx="227859" cy="3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8"/>
          <p:cNvSpPr txBox="1"/>
          <p:nvPr/>
        </p:nvSpPr>
        <p:spPr>
          <a:xfrm>
            <a:off x="936094" y="124122"/>
            <a:ext cx="762969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3000" i="0" u="none" strike="noStrike" cap="none" dirty="0" smtClean="0">
                <a:solidFill>
                  <a:srgbClr val="000000"/>
                </a:solidFill>
                <a:latin typeface="League Spartan Black"/>
                <a:ea typeface="League Spartan Black"/>
                <a:cs typeface="League Spartan Black"/>
                <a:sym typeface="League Spartan Black"/>
              </a:rPr>
              <a:t>Попуњена табела радно ангажованих лица</a:t>
            </a:r>
            <a:endParaRPr sz="700" dirty="0">
              <a:latin typeface="League Spartan Black"/>
              <a:ea typeface="League Spartan Black"/>
              <a:cs typeface="League Spartan Black"/>
              <a:sym typeface="League Spartan Black"/>
            </a:endParaRPr>
          </a:p>
        </p:txBody>
      </p:sp>
      <p:sp>
        <p:nvSpPr>
          <p:cNvPr id="275" name="Google Shape;275;p28"/>
          <p:cNvSpPr txBox="1"/>
          <p:nvPr/>
        </p:nvSpPr>
        <p:spPr>
          <a:xfrm>
            <a:off x="1434082" y="1486577"/>
            <a:ext cx="3316861" cy="22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100" dirty="0" smtClean="0">
                <a:sym typeface="Lato"/>
              </a:rPr>
              <a:t>Члан 3 Закона о жичарама за транспорт лица </a:t>
            </a:r>
            <a:endParaRPr sz="700" dirty="0"/>
          </a:p>
        </p:txBody>
      </p:sp>
      <p:sp>
        <p:nvSpPr>
          <p:cNvPr id="15" name="Google Shape;275;p28"/>
          <p:cNvSpPr txBox="1"/>
          <p:nvPr/>
        </p:nvSpPr>
        <p:spPr>
          <a:xfrm>
            <a:off x="2291066" y="858783"/>
            <a:ext cx="4566180" cy="280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>
                <a:sym typeface="Wingdings" panose="05000000000000000000" pitchFamily="2" charset="2"/>
              </a:rPr>
              <a:t>Техничко одговорно лице </a:t>
            </a:r>
            <a:endParaRPr dirty="0"/>
          </a:p>
        </p:txBody>
      </p:sp>
      <p:sp>
        <p:nvSpPr>
          <p:cNvPr id="13" name="Google Shape;275;p28"/>
          <p:cNvSpPr txBox="1"/>
          <p:nvPr/>
        </p:nvSpPr>
        <p:spPr>
          <a:xfrm>
            <a:off x="1434080" y="3435189"/>
            <a:ext cx="4457704" cy="22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100" dirty="0" smtClean="0">
                <a:sym typeface="Lato"/>
              </a:rPr>
              <a:t>Подаци о техничком лицу се уносе и у евиденцију жичара</a:t>
            </a:r>
            <a:endParaRPr sz="700" dirty="0"/>
          </a:p>
        </p:txBody>
      </p:sp>
      <p:grpSp>
        <p:nvGrpSpPr>
          <p:cNvPr id="11" name="Google Shape;264;p28"/>
          <p:cNvGrpSpPr/>
          <p:nvPr/>
        </p:nvGrpSpPr>
        <p:grpSpPr>
          <a:xfrm>
            <a:off x="688730" y="3380948"/>
            <a:ext cx="494728" cy="496946"/>
            <a:chOff x="1813" y="0"/>
            <a:chExt cx="809173" cy="812800"/>
          </a:xfrm>
        </p:grpSpPr>
        <p:sp>
          <p:nvSpPr>
            <p:cNvPr id="12" name="Google Shape;265;p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4C344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6;p28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Google Shape;27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9459" y="3473159"/>
            <a:ext cx="293205" cy="31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630" y="1773382"/>
            <a:ext cx="6115904" cy="1495228"/>
          </a:xfrm>
          <a:prstGeom prst="rect">
            <a:avLst/>
          </a:prstGeom>
        </p:spPr>
      </p:pic>
      <p:sp>
        <p:nvSpPr>
          <p:cNvPr id="17" name="Google Shape;275;p28"/>
          <p:cNvSpPr txBox="1"/>
          <p:nvPr/>
        </p:nvSpPr>
        <p:spPr>
          <a:xfrm>
            <a:off x="1434080" y="3689015"/>
            <a:ext cx="4457704" cy="22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100" dirty="0" smtClean="0">
                <a:sym typeface="Lato"/>
              </a:rPr>
              <a:t>Најодговорнија особа која учествује у раду жичаре</a:t>
            </a:r>
            <a:endParaRPr sz="700" dirty="0"/>
          </a:p>
        </p:txBody>
      </p:sp>
      <p:sp>
        <p:nvSpPr>
          <p:cNvPr id="18" name="Google Shape;275;p28"/>
          <p:cNvSpPr txBox="1"/>
          <p:nvPr/>
        </p:nvSpPr>
        <p:spPr>
          <a:xfrm>
            <a:off x="1434080" y="3975481"/>
            <a:ext cx="4668767" cy="44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100" dirty="0" smtClean="0">
                <a:sym typeface="Lato"/>
              </a:rPr>
              <a:t>Управљач жичаре мора именовати техничко одговорно лице за жичару и његовог заменика</a:t>
            </a:r>
            <a:endParaRPr sz="700" dirty="0"/>
          </a:p>
        </p:txBody>
      </p:sp>
      <p:sp>
        <p:nvSpPr>
          <p:cNvPr id="19" name="Google Shape;275;p28"/>
          <p:cNvSpPr txBox="1"/>
          <p:nvPr/>
        </p:nvSpPr>
        <p:spPr>
          <a:xfrm>
            <a:off x="1434080" y="4449367"/>
            <a:ext cx="5635955" cy="22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100" dirty="0" smtClean="0">
                <a:sym typeface="Lato"/>
              </a:rPr>
              <a:t>Техничко лице је надређено свим извршним радницима који учествују у раду жичаре</a:t>
            </a:r>
            <a:endParaRPr sz="700" dirty="0"/>
          </a:p>
        </p:txBody>
      </p:sp>
    </p:spTree>
    <p:extLst>
      <p:ext uri="{BB962C8B-B14F-4D97-AF65-F5344CB8AC3E}">
        <p14:creationId xmlns:p14="http://schemas.microsoft.com/office/powerpoint/2010/main" val="68063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28"/>
          <p:cNvGrpSpPr/>
          <p:nvPr/>
        </p:nvGrpSpPr>
        <p:grpSpPr>
          <a:xfrm>
            <a:off x="275856" y="1389926"/>
            <a:ext cx="494728" cy="496946"/>
            <a:chOff x="1813" y="0"/>
            <a:chExt cx="809173" cy="812800"/>
          </a:xfrm>
        </p:grpSpPr>
        <p:sp>
          <p:nvSpPr>
            <p:cNvPr id="265" name="Google Shape;265;p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4C344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8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1" name="Google Shape;27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259" y="1482137"/>
            <a:ext cx="227859" cy="3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8"/>
          <p:cNvSpPr txBox="1"/>
          <p:nvPr/>
        </p:nvSpPr>
        <p:spPr>
          <a:xfrm>
            <a:off x="770584" y="124122"/>
            <a:ext cx="779520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3000" i="0" u="none" strike="noStrike" cap="none" dirty="0" smtClean="0">
                <a:solidFill>
                  <a:srgbClr val="000000"/>
                </a:solidFill>
                <a:latin typeface="League Spartan Black"/>
                <a:ea typeface="League Spartan Black"/>
                <a:cs typeface="League Spartan Black"/>
                <a:sym typeface="League Spartan Black"/>
              </a:rPr>
              <a:t>Попуњена табела</a:t>
            </a:r>
            <a:r>
              <a:rPr lang="sr-Cyrl-RS" sz="3000" dirty="0" smtClean="0">
                <a:latin typeface="League Spartan Black"/>
                <a:ea typeface="League Spartan Black"/>
                <a:cs typeface="League Spartan Black"/>
                <a:sym typeface="League Spartan Black"/>
              </a:rPr>
              <a:t> радно</a:t>
            </a:r>
            <a:r>
              <a:rPr lang="sr-Cyrl-RS" sz="3000" i="0" u="none" strike="noStrike" cap="none" dirty="0" smtClean="0">
                <a:solidFill>
                  <a:srgbClr val="000000"/>
                </a:solidFill>
                <a:latin typeface="League Spartan Black"/>
                <a:ea typeface="League Spartan Black"/>
                <a:cs typeface="League Spartan Black"/>
                <a:sym typeface="League Spartan Black"/>
              </a:rPr>
              <a:t> ангажованих лица</a:t>
            </a:r>
            <a:endParaRPr sz="700" dirty="0">
              <a:latin typeface="League Spartan Black"/>
              <a:ea typeface="League Spartan Black"/>
              <a:cs typeface="League Spartan Black"/>
              <a:sym typeface="League Spartan Black"/>
            </a:endParaRPr>
          </a:p>
        </p:txBody>
      </p:sp>
      <p:sp>
        <p:nvSpPr>
          <p:cNvPr id="275" name="Google Shape;275;p28"/>
          <p:cNvSpPr txBox="1"/>
          <p:nvPr/>
        </p:nvSpPr>
        <p:spPr>
          <a:xfrm>
            <a:off x="1047328" y="1337717"/>
            <a:ext cx="3316861" cy="22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100" dirty="0" smtClean="0">
                <a:sym typeface="Lato"/>
              </a:rPr>
              <a:t>Члан 3 Закона о жичарама за транспорт лица </a:t>
            </a:r>
            <a:endParaRPr sz="700" dirty="0"/>
          </a:p>
        </p:txBody>
      </p:sp>
      <p:sp>
        <p:nvSpPr>
          <p:cNvPr id="15" name="Google Shape;275;p28"/>
          <p:cNvSpPr txBox="1"/>
          <p:nvPr/>
        </p:nvSpPr>
        <p:spPr>
          <a:xfrm>
            <a:off x="2291066" y="858783"/>
            <a:ext cx="4566180" cy="280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>
                <a:sym typeface="Wingdings" panose="05000000000000000000" pitchFamily="2" charset="2"/>
              </a:rPr>
              <a:t>Извршни радник</a:t>
            </a:r>
            <a:endParaRPr dirty="0"/>
          </a:p>
        </p:txBody>
      </p:sp>
      <p:grpSp>
        <p:nvGrpSpPr>
          <p:cNvPr id="11" name="Google Shape;264;p28"/>
          <p:cNvGrpSpPr/>
          <p:nvPr/>
        </p:nvGrpSpPr>
        <p:grpSpPr>
          <a:xfrm>
            <a:off x="275856" y="2761646"/>
            <a:ext cx="494728" cy="496946"/>
            <a:chOff x="1813" y="0"/>
            <a:chExt cx="809173" cy="812800"/>
          </a:xfrm>
        </p:grpSpPr>
        <p:sp>
          <p:nvSpPr>
            <p:cNvPr id="12" name="Google Shape;265;p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4C344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6;p28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Google Shape;27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384" y="2868148"/>
            <a:ext cx="293205" cy="31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95" y="1609990"/>
            <a:ext cx="4680170" cy="727615"/>
          </a:xfrm>
          <a:prstGeom prst="rect">
            <a:avLst/>
          </a:prstGeom>
        </p:spPr>
      </p:pic>
      <p:sp>
        <p:nvSpPr>
          <p:cNvPr id="17" name="Google Shape;275;p28"/>
          <p:cNvSpPr txBox="1"/>
          <p:nvPr/>
        </p:nvSpPr>
        <p:spPr>
          <a:xfrm>
            <a:off x="1047328" y="2761646"/>
            <a:ext cx="4457704" cy="132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100" dirty="0" smtClean="0">
                <a:sym typeface="Lato"/>
              </a:rPr>
              <a:t>Извршни радник мора поседовати уверење о положеном стручном испиту за рад на жичари које издаје Министарство ГСИ.</a:t>
            </a:r>
          </a:p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r-Cyrl-RS" sz="1100" dirty="0">
              <a:sym typeface="Lato"/>
            </a:endParaRPr>
          </a:p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100" dirty="0" smtClean="0">
                <a:sym typeface="Lato"/>
              </a:rPr>
              <a:t>Предуслов за полагање стручног испита је потврда овлашћеног центра за послове стручног обучавања,стручног усавршавања и подобуке да је лице прошло одговарајућу обуку</a:t>
            </a:r>
            <a:endParaRPr sz="7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776" y="1281462"/>
            <a:ext cx="3281304" cy="37289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Google Shape;275;p28"/>
          <p:cNvSpPr txBox="1"/>
          <p:nvPr/>
        </p:nvSpPr>
        <p:spPr>
          <a:xfrm>
            <a:off x="1047327" y="4160430"/>
            <a:ext cx="4568937" cy="660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ru-RU" sz="1100" u="sng" dirty="0" smtClean="0">
                <a:sym typeface="Lato"/>
              </a:rPr>
              <a:t>Правилник </a:t>
            </a:r>
            <a:r>
              <a:rPr lang="ru-RU" sz="1100" u="sng" dirty="0">
                <a:sym typeface="Lato"/>
              </a:rPr>
              <a:t>о пословима радном времену и трајању смене запослених који у раду жичара обављају послове извршних радника (СГ 106/2017</a:t>
            </a:r>
            <a:r>
              <a:rPr lang="ru-RU" sz="1100" u="sng" dirty="0" smtClean="0">
                <a:sym typeface="Lato"/>
              </a:rPr>
              <a:t>)</a:t>
            </a:r>
            <a:endParaRPr sz="700" u="sng" dirty="0"/>
          </a:p>
        </p:txBody>
      </p:sp>
    </p:spTree>
    <p:extLst>
      <p:ext uri="{BB962C8B-B14F-4D97-AF65-F5344CB8AC3E}">
        <p14:creationId xmlns:p14="http://schemas.microsoft.com/office/powerpoint/2010/main" val="246273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C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6"/>
          <p:cNvPicPr preferRelativeResize="0"/>
          <p:nvPr/>
        </p:nvPicPr>
        <p:blipFill rotWithShape="1">
          <a:blip r:embed="rId3">
            <a:alphaModFix amt="36000"/>
          </a:blip>
          <a:srcRect/>
          <a:stretch/>
        </p:blipFill>
        <p:spPr>
          <a:xfrm>
            <a:off x="2754" y="0"/>
            <a:ext cx="9141248" cy="61017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" name="Google Shape;154;p26"/>
          <p:cNvGrpSpPr/>
          <p:nvPr/>
        </p:nvGrpSpPr>
        <p:grpSpPr>
          <a:xfrm>
            <a:off x="362335" y="1808854"/>
            <a:ext cx="3502864" cy="2053983"/>
            <a:chOff x="-559163" y="37579"/>
            <a:chExt cx="9340971" cy="5477286"/>
          </a:xfrm>
        </p:grpSpPr>
        <p:grpSp>
          <p:nvGrpSpPr>
            <p:cNvPr id="155" name="Google Shape;155;p26"/>
            <p:cNvGrpSpPr/>
            <p:nvPr/>
          </p:nvGrpSpPr>
          <p:grpSpPr>
            <a:xfrm>
              <a:off x="4667514" y="37579"/>
              <a:ext cx="4114294" cy="5477286"/>
              <a:chOff x="109178" y="7423"/>
              <a:chExt cx="812700" cy="1081933"/>
            </a:xfrm>
          </p:grpSpPr>
          <p:sp>
            <p:nvSpPr>
              <p:cNvPr id="156" name="Google Shape;156;p26"/>
              <p:cNvSpPr/>
              <p:nvPr/>
            </p:nvSpPr>
            <p:spPr>
              <a:xfrm>
                <a:off x="317805" y="7423"/>
                <a:ext cx="161972" cy="151003"/>
              </a:xfrm>
              <a:custGeom>
                <a:avLst/>
                <a:gdLst/>
                <a:ahLst/>
                <a:cxnLst/>
                <a:rect l="l" t="t" r="r" b="b"/>
                <a:pathLst>
                  <a:path w="161972" h="151003" extrusionOk="0">
                    <a:moveTo>
                      <a:pt x="0" y="0"/>
                    </a:moveTo>
                    <a:lnTo>
                      <a:pt x="161972" y="0"/>
                    </a:lnTo>
                    <a:lnTo>
                      <a:pt x="161972" y="151003"/>
                    </a:lnTo>
                    <a:lnTo>
                      <a:pt x="0" y="151003"/>
                    </a:lnTo>
                    <a:close/>
                  </a:path>
                </a:pathLst>
              </a:custGeom>
              <a:solidFill>
                <a:srgbClr val="E4C344"/>
              </a:solidFill>
              <a:ln>
                <a:noFill/>
              </a:ln>
            </p:spPr>
          </p:sp>
          <p:sp>
            <p:nvSpPr>
              <p:cNvPr id="157" name="Google Shape;157;p26"/>
              <p:cNvSpPr txBox="1"/>
              <p:nvPr/>
            </p:nvSpPr>
            <p:spPr>
              <a:xfrm>
                <a:off x="109178" y="247856"/>
                <a:ext cx="812700" cy="84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1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" name="Google Shape;158;p26"/>
            <p:cNvGrpSpPr/>
            <p:nvPr/>
          </p:nvGrpSpPr>
          <p:grpSpPr>
            <a:xfrm rot="5400000">
              <a:off x="2101302" y="-502763"/>
              <a:ext cx="3489009" cy="4937250"/>
              <a:chOff x="-3287" y="-314834"/>
              <a:chExt cx="689187" cy="975259"/>
            </a:xfrm>
          </p:grpSpPr>
          <p:sp>
            <p:nvSpPr>
              <p:cNvPr id="159" name="Google Shape;159;p26"/>
              <p:cNvSpPr/>
              <p:nvPr/>
            </p:nvSpPr>
            <p:spPr>
              <a:xfrm>
                <a:off x="-3287" y="-314834"/>
                <a:ext cx="63552" cy="62298"/>
              </a:xfrm>
              <a:custGeom>
                <a:avLst/>
                <a:gdLst/>
                <a:ahLst/>
                <a:cxnLst/>
                <a:rect l="l" t="t" r="r" b="b"/>
                <a:pathLst>
                  <a:path w="63552" h="62298" extrusionOk="0">
                    <a:moveTo>
                      <a:pt x="31776" y="0"/>
                    </a:moveTo>
                    <a:lnTo>
                      <a:pt x="63552" y="62298"/>
                    </a:lnTo>
                    <a:lnTo>
                      <a:pt x="0" y="62298"/>
                    </a:lnTo>
                    <a:lnTo>
                      <a:pt x="317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60" name="Google Shape;160;p26"/>
              <p:cNvSpPr txBox="1"/>
              <p:nvPr/>
            </p:nvSpPr>
            <p:spPr>
              <a:xfrm>
                <a:off x="127000" y="301625"/>
                <a:ext cx="558900" cy="35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1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2" name="Google Shape;162;p26"/>
            <p:cNvSpPr/>
            <p:nvPr/>
          </p:nvSpPr>
          <p:spPr>
            <a:xfrm>
              <a:off x="-559163" y="62509"/>
              <a:ext cx="5480667" cy="764453"/>
            </a:xfrm>
            <a:custGeom>
              <a:avLst/>
              <a:gdLst/>
              <a:ahLst/>
              <a:cxnLst/>
              <a:rect l="l" t="t" r="r" b="b"/>
              <a:pathLst>
                <a:path w="812800" h="151003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151003"/>
                  </a:lnTo>
                  <a:lnTo>
                    <a:pt x="0" y="151003"/>
                  </a:lnTo>
                  <a:close/>
                </a:path>
              </a:pathLst>
            </a:custGeom>
            <a:solidFill>
              <a:srgbClr val="E8E9EC"/>
            </a:solidFill>
            <a:ln>
              <a:noFill/>
            </a:ln>
          </p:spPr>
        </p:sp>
        <p:sp>
          <p:nvSpPr>
            <p:cNvPr id="164" name="Google Shape;164;p26"/>
            <p:cNvSpPr txBox="1"/>
            <p:nvPr/>
          </p:nvSpPr>
          <p:spPr>
            <a:xfrm>
              <a:off x="-445603" y="159480"/>
              <a:ext cx="5006003" cy="5868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Cyrl-RS" sz="1100" b="1" dirty="0" smtClean="0">
                  <a:sym typeface="Lato"/>
                </a:rPr>
                <a:t>Годишњи стручни преглед</a:t>
              </a:r>
              <a:endParaRPr sz="700" dirty="0"/>
            </a:p>
          </p:txBody>
        </p:sp>
      </p:grpSp>
      <p:grpSp>
        <p:nvGrpSpPr>
          <p:cNvPr id="165" name="Google Shape;165;p26"/>
          <p:cNvGrpSpPr/>
          <p:nvPr/>
        </p:nvGrpSpPr>
        <p:grpSpPr>
          <a:xfrm>
            <a:off x="3378708" y="1811953"/>
            <a:ext cx="2784783" cy="1391387"/>
            <a:chOff x="-3" y="0"/>
            <a:chExt cx="7426088" cy="3710367"/>
          </a:xfrm>
        </p:grpSpPr>
        <p:sp>
          <p:nvSpPr>
            <p:cNvPr id="167" name="Google Shape;167;p26"/>
            <p:cNvSpPr/>
            <p:nvPr/>
          </p:nvSpPr>
          <p:spPr>
            <a:xfrm>
              <a:off x="-3" y="0"/>
              <a:ext cx="5792178" cy="764454"/>
            </a:xfrm>
            <a:custGeom>
              <a:avLst/>
              <a:gdLst/>
              <a:ahLst/>
              <a:cxnLst/>
              <a:rect l="l" t="t" r="r" b="b"/>
              <a:pathLst>
                <a:path w="812800" h="151003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151003"/>
                  </a:lnTo>
                  <a:lnTo>
                    <a:pt x="0" y="151003"/>
                  </a:lnTo>
                  <a:close/>
                </a:path>
              </a:pathLst>
            </a:custGeom>
            <a:solidFill>
              <a:srgbClr val="E8E9EC"/>
            </a:solidFill>
            <a:ln>
              <a:noFill/>
            </a:ln>
          </p:spPr>
        </p:sp>
        <p:sp>
          <p:nvSpPr>
            <p:cNvPr id="170" name="Google Shape;170;p26"/>
            <p:cNvSpPr/>
            <p:nvPr/>
          </p:nvSpPr>
          <p:spPr>
            <a:xfrm>
              <a:off x="6606101" y="6899"/>
              <a:ext cx="819984" cy="764454"/>
            </a:xfrm>
            <a:custGeom>
              <a:avLst/>
              <a:gdLst/>
              <a:ahLst/>
              <a:cxnLst/>
              <a:rect l="l" t="t" r="r" b="b"/>
              <a:pathLst>
                <a:path w="161972" h="151003" extrusionOk="0">
                  <a:moveTo>
                    <a:pt x="0" y="0"/>
                  </a:moveTo>
                  <a:lnTo>
                    <a:pt x="161972" y="0"/>
                  </a:lnTo>
                  <a:lnTo>
                    <a:pt x="161972" y="151003"/>
                  </a:lnTo>
                  <a:lnTo>
                    <a:pt x="0" y="151003"/>
                  </a:lnTo>
                  <a:close/>
                </a:path>
              </a:pathLst>
            </a:custGeom>
            <a:solidFill>
              <a:srgbClr val="E4C344"/>
            </a:solidFill>
            <a:ln>
              <a:noFill/>
            </a:ln>
          </p:spPr>
        </p:sp>
        <p:grpSp>
          <p:nvGrpSpPr>
            <p:cNvPr id="172" name="Google Shape;172;p26"/>
            <p:cNvGrpSpPr/>
            <p:nvPr/>
          </p:nvGrpSpPr>
          <p:grpSpPr>
            <a:xfrm rot="5400000">
              <a:off x="2564692" y="-949482"/>
              <a:ext cx="3472339" cy="5847360"/>
              <a:chOff x="6" y="-494609"/>
              <a:chExt cx="685894" cy="1155034"/>
            </a:xfrm>
          </p:grpSpPr>
          <p:sp>
            <p:nvSpPr>
              <p:cNvPr id="173" name="Google Shape;173;p26"/>
              <p:cNvSpPr/>
              <p:nvPr/>
            </p:nvSpPr>
            <p:spPr>
              <a:xfrm>
                <a:off x="6" y="-494609"/>
                <a:ext cx="63552" cy="62298"/>
              </a:xfrm>
              <a:custGeom>
                <a:avLst/>
                <a:gdLst/>
                <a:ahLst/>
                <a:cxnLst/>
                <a:rect l="l" t="t" r="r" b="b"/>
                <a:pathLst>
                  <a:path w="63552" h="62298" extrusionOk="0">
                    <a:moveTo>
                      <a:pt x="31776" y="0"/>
                    </a:moveTo>
                    <a:lnTo>
                      <a:pt x="63552" y="62298"/>
                    </a:lnTo>
                    <a:lnTo>
                      <a:pt x="0" y="62298"/>
                    </a:lnTo>
                    <a:lnTo>
                      <a:pt x="317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174" name="Google Shape;174;p26"/>
              <p:cNvSpPr txBox="1"/>
              <p:nvPr/>
            </p:nvSpPr>
            <p:spPr>
              <a:xfrm>
                <a:off x="127000" y="301625"/>
                <a:ext cx="558900" cy="35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1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5" name="Google Shape;175;p26"/>
            <p:cNvSpPr txBox="1"/>
            <p:nvPr/>
          </p:nvSpPr>
          <p:spPr>
            <a:xfrm>
              <a:off x="218354" y="61283"/>
              <a:ext cx="5415920" cy="5868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Cyrl-RS" sz="1100" b="1" i="0" u="none" strike="noStrike" cap="none" dirty="0" smtClean="0">
                  <a:solidFill>
                    <a:srgbClr val="000000"/>
                  </a:solidFill>
                  <a:latin typeface="+mj-lt"/>
                  <a:ea typeface="Lato"/>
                  <a:cs typeface="Lato"/>
                  <a:sym typeface="Lato"/>
                </a:rPr>
                <a:t>Прикупљање документације</a:t>
              </a:r>
              <a:endParaRPr sz="700" dirty="0">
                <a:latin typeface="+mj-lt"/>
              </a:endParaRPr>
            </a:p>
          </p:txBody>
        </p:sp>
      </p:grpSp>
      <p:sp>
        <p:nvSpPr>
          <p:cNvPr id="176" name="Google Shape;176;p26"/>
          <p:cNvSpPr txBox="1"/>
          <p:nvPr/>
        </p:nvSpPr>
        <p:spPr>
          <a:xfrm>
            <a:off x="810893" y="222978"/>
            <a:ext cx="7864800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800" i="0" u="none" strike="noStrike" cap="none" dirty="0" smtClean="0">
                <a:solidFill>
                  <a:srgbClr val="000000"/>
                </a:solidFill>
                <a:latin typeface="League Spartan Black"/>
                <a:ea typeface="League Spartan Black"/>
                <a:cs typeface="League Spartan Black"/>
                <a:sym typeface="League Spartan Black"/>
              </a:rPr>
              <a:t>Кораци за добијање одобрења за рад жичаре</a:t>
            </a:r>
            <a:endParaRPr sz="2800" dirty="0">
              <a:latin typeface="League Spartan Black"/>
              <a:ea typeface="League Spartan Black"/>
              <a:cs typeface="League Spartan Black"/>
              <a:sym typeface="League Spartan Black"/>
            </a:endParaRPr>
          </a:p>
        </p:txBody>
      </p:sp>
      <p:sp>
        <p:nvSpPr>
          <p:cNvPr id="177" name="Google Shape;177;p26"/>
          <p:cNvSpPr txBox="1"/>
          <p:nvPr/>
        </p:nvSpPr>
        <p:spPr>
          <a:xfrm>
            <a:off x="258948" y="2668927"/>
            <a:ext cx="257070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41300" marR="0" lvl="1" indent="-12065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sr-Cyrl-RS" sz="1100" dirty="0" smtClean="0">
                <a:sym typeface="Lato"/>
              </a:rPr>
              <a:t>Ангажовање овлашћеног стручног лица </a:t>
            </a:r>
            <a:endParaRPr sz="700" dirty="0">
              <a:latin typeface="Lato" panose="020B0604020202020204" charset="0"/>
            </a:endParaRPr>
          </a:p>
          <a:p>
            <a:pPr marL="241300" marR="0" lvl="1" indent="-12065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sr-Cyrl-RS" sz="1100" b="0" i="0" u="none" strike="noStrike" cap="none" dirty="0" smtClea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Добијање позитивног извештаја о стручном прегледу жичаре</a:t>
            </a:r>
            <a:endParaRPr sz="700" dirty="0"/>
          </a:p>
        </p:txBody>
      </p:sp>
      <p:sp>
        <p:nvSpPr>
          <p:cNvPr id="178" name="Google Shape;178;p26"/>
          <p:cNvSpPr txBox="1"/>
          <p:nvPr/>
        </p:nvSpPr>
        <p:spPr>
          <a:xfrm>
            <a:off x="3298815" y="2611851"/>
            <a:ext cx="2279100" cy="109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41300" marR="0" lvl="1" indent="-12065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" sz="1100" b="0" i="0" u="none" strike="noStrike" cap="none" dirty="0" smtClea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sr-Cyrl-RS" sz="1100" dirty="0" smtClean="0">
                <a:latin typeface="Lato"/>
                <a:ea typeface="Lato"/>
                <a:cs typeface="Lato"/>
                <a:sym typeface="Lato"/>
              </a:rPr>
              <a:t>Најзахтевнији део</a:t>
            </a:r>
            <a:endParaRPr sz="700" dirty="0"/>
          </a:p>
          <a:p>
            <a:pPr marL="241300" marR="0" lvl="1" indent="-12065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sr-Cyrl-RS" sz="1100" dirty="0" smtClean="0">
                <a:latin typeface="Lato"/>
                <a:ea typeface="Lato"/>
                <a:cs typeface="Lato"/>
                <a:sym typeface="Lato"/>
              </a:rPr>
              <a:t>Захтева посебну ангажованост управљача </a:t>
            </a:r>
          </a:p>
          <a:p>
            <a:pPr marL="241300" marR="0" lvl="1" indent="-12065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sr-Cyrl-RS" sz="1100" b="0" i="0" u="none" strike="noStrike" cap="none" dirty="0" smtClea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Може одузети доста времена</a:t>
            </a:r>
          </a:p>
          <a:p>
            <a:pPr marL="120650" marR="0" lvl="1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endParaRPr sz="700" dirty="0"/>
          </a:p>
        </p:txBody>
      </p:sp>
      <p:grpSp>
        <p:nvGrpSpPr>
          <p:cNvPr id="179" name="Google Shape;179;p26"/>
          <p:cNvGrpSpPr/>
          <p:nvPr/>
        </p:nvGrpSpPr>
        <p:grpSpPr>
          <a:xfrm>
            <a:off x="6277137" y="1809495"/>
            <a:ext cx="1956497" cy="1351737"/>
            <a:chOff x="-543885" y="105734"/>
            <a:chExt cx="5217328" cy="3604633"/>
          </a:xfrm>
        </p:grpSpPr>
        <p:sp>
          <p:nvSpPr>
            <p:cNvPr id="181" name="Google Shape;181;p26"/>
            <p:cNvSpPr/>
            <p:nvPr/>
          </p:nvSpPr>
          <p:spPr>
            <a:xfrm>
              <a:off x="-5221" y="105734"/>
              <a:ext cx="4353475" cy="764454"/>
            </a:xfrm>
            <a:custGeom>
              <a:avLst/>
              <a:gdLst/>
              <a:ahLst/>
              <a:cxnLst/>
              <a:rect l="l" t="t" r="r" b="b"/>
              <a:pathLst>
                <a:path w="433330" h="151003" extrusionOk="0">
                  <a:moveTo>
                    <a:pt x="0" y="0"/>
                  </a:moveTo>
                  <a:lnTo>
                    <a:pt x="433330" y="0"/>
                  </a:lnTo>
                  <a:lnTo>
                    <a:pt x="433330" y="151003"/>
                  </a:lnTo>
                  <a:lnTo>
                    <a:pt x="0" y="151003"/>
                  </a:lnTo>
                  <a:close/>
                </a:path>
              </a:pathLst>
            </a:custGeom>
            <a:solidFill>
              <a:srgbClr val="E8E9EC"/>
            </a:solidFill>
            <a:ln>
              <a:noFill/>
            </a:ln>
          </p:spPr>
        </p:sp>
        <p:sp>
          <p:nvSpPr>
            <p:cNvPr id="188" name="Google Shape;188;p26"/>
            <p:cNvSpPr txBox="1"/>
            <p:nvPr/>
          </p:nvSpPr>
          <p:spPr>
            <a:xfrm rot="5400000">
              <a:off x="-1050388" y="1387438"/>
              <a:ext cx="2829432" cy="1816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6"/>
            <p:cNvSpPr txBox="1"/>
            <p:nvPr/>
          </p:nvSpPr>
          <p:spPr>
            <a:xfrm>
              <a:off x="442750" y="194547"/>
              <a:ext cx="4230693" cy="5868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Cyrl-RS" sz="1100" b="1" i="0" u="none" strike="noStrike" cap="none" dirty="0" smtClean="0">
                  <a:solidFill>
                    <a:srgbClr val="000000"/>
                  </a:solidFill>
                  <a:latin typeface="+mj-lt"/>
                  <a:ea typeface="Lato"/>
                  <a:cs typeface="Lato"/>
                  <a:sym typeface="Lato"/>
                </a:rPr>
                <a:t>Подношење захтева</a:t>
              </a:r>
              <a:endParaRPr sz="700" dirty="0">
                <a:latin typeface="+mj-lt"/>
              </a:endParaRPr>
            </a:p>
          </p:txBody>
        </p:sp>
      </p:grpSp>
      <p:sp>
        <p:nvSpPr>
          <p:cNvPr id="190" name="Google Shape;190;p26"/>
          <p:cNvSpPr txBox="1"/>
          <p:nvPr/>
        </p:nvSpPr>
        <p:spPr>
          <a:xfrm>
            <a:off x="6087914" y="2663540"/>
            <a:ext cx="2908065" cy="204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41300" marR="0" lvl="1" indent="-120650" algn="just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sr-Cyrl-RS" sz="1100" dirty="0" smtClean="0">
                <a:latin typeface="Lato"/>
                <a:ea typeface="Lato"/>
                <a:cs typeface="Lato"/>
                <a:sym typeface="Lato"/>
              </a:rPr>
              <a:t>Подношење захтева за сваку појединачну жичару са пратећом документацијом Дирекцији за железнице </a:t>
            </a:r>
          </a:p>
          <a:p>
            <a:pPr marL="241300" marR="0" lvl="1" indent="-120650" algn="just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sr-Cyrl-RS" sz="1100" dirty="0" smtClean="0">
                <a:latin typeface="Lato"/>
                <a:ea typeface="Lato"/>
                <a:cs typeface="Lato"/>
                <a:sym typeface="Lato"/>
              </a:rPr>
              <a:t>Истовремено се доставља попуњен образац евиденције жичаре</a:t>
            </a:r>
            <a:endParaRPr lang="sr-Cyrl-RS" sz="1100" dirty="0">
              <a:latin typeface="Lato"/>
              <a:ea typeface="Lato"/>
              <a:cs typeface="Lato"/>
              <a:sym typeface="Lato"/>
            </a:endParaRPr>
          </a:p>
          <a:p>
            <a:pPr marL="241300" marR="0" lvl="1" indent="-120650" algn="just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sr-Cyrl-RS" sz="1100" dirty="0" smtClean="0">
                <a:latin typeface="Lato"/>
                <a:ea typeface="Lato"/>
                <a:cs typeface="Lato"/>
                <a:sym typeface="Lato"/>
              </a:rPr>
              <a:t>након што Дирекција за железнице оцени да је достављена документација комплетна издаје се одобрење за рад жичаре</a:t>
            </a:r>
            <a:r>
              <a:rPr lang="en" sz="1100" b="0" i="0" u="none" strike="noStrike" cap="none" dirty="0" smtClea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700" dirty="0"/>
          </a:p>
          <a:p>
            <a:pPr marL="241300" marR="0" lvl="1" indent="-12065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endParaRPr sz="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8"/>
          <p:cNvSpPr txBox="1"/>
          <p:nvPr/>
        </p:nvSpPr>
        <p:spPr>
          <a:xfrm>
            <a:off x="936094" y="124122"/>
            <a:ext cx="762969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3000" i="0" u="none" strike="noStrike" cap="none" dirty="0" smtClean="0">
                <a:solidFill>
                  <a:srgbClr val="000000"/>
                </a:solidFill>
                <a:latin typeface="League Spartan Black"/>
                <a:ea typeface="League Spartan Black"/>
                <a:cs typeface="League Spartan Black"/>
                <a:sym typeface="League Spartan Black"/>
              </a:rPr>
              <a:t>Попуњена табела ангажованих лица</a:t>
            </a:r>
            <a:endParaRPr sz="700" dirty="0">
              <a:latin typeface="League Spartan Black"/>
              <a:ea typeface="League Spartan Black"/>
              <a:cs typeface="League Spartan Black"/>
              <a:sym typeface="League Spartan Black"/>
            </a:endParaRPr>
          </a:p>
        </p:txBody>
      </p:sp>
      <p:grpSp>
        <p:nvGrpSpPr>
          <p:cNvPr id="11" name="Google Shape;264;p28"/>
          <p:cNvGrpSpPr/>
          <p:nvPr/>
        </p:nvGrpSpPr>
        <p:grpSpPr>
          <a:xfrm>
            <a:off x="406729" y="1045724"/>
            <a:ext cx="494728" cy="496946"/>
            <a:chOff x="1813" y="0"/>
            <a:chExt cx="809173" cy="812800"/>
          </a:xfrm>
        </p:grpSpPr>
        <p:sp>
          <p:nvSpPr>
            <p:cNvPr id="12" name="Google Shape;265;p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4C344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6;p28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Google Shape;27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257" y="1152226"/>
            <a:ext cx="293205" cy="31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59"/>
          <a:stretch/>
        </p:blipFill>
        <p:spPr>
          <a:xfrm>
            <a:off x="1574534" y="1661093"/>
            <a:ext cx="6352817" cy="2210847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18" name="Google Shape;275;p28"/>
          <p:cNvSpPr txBox="1"/>
          <p:nvPr/>
        </p:nvSpPr>
        <p:spPr>
          <a:xfrm>
            <a:off x="1179679" y="1045724"/>
            <a:ext cx="4008848" cy="44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100" dirty="0" smtClean="0">
                <a:sym typeface="Lato"/>
              </a:rPr>
              <a:t>Табела се попуњава и шаље у дигиталном и штампаном облику, потписана и оверена од стране управљача жичаре</a:t>
            </a:r>
            <a:endParaRPr sz="700" dirty="0"/>
          </a:p>
        </p:txBody>
      </p:sp>
      <p:sp>
        <p:nvSpPr>
          <p:cNvPr id="19" name="Google Shape;275;p28"/>
          <p:cNvSpPr txBox="1"/>
          <p:nvPr/>
        </p:nvSpPr>
        <p:spPr>
          <a:xfrm>
            <a:off x="2637573" y="4180259"/>
            <a:ext cx="4298517" cy="660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100" dirty="0" smtClean="0">
                <a:sym typeface="Lato"/>
              </a:rPr>
              <a:t>Презентација, сви обрасци, као и упутство за управљаче о процесу добијања одобрења за рад жичаре, налазе се на сајту Дирекције за железнице, у домену Услуге </a:t>
            </a:r>
            <a:r>
              <a:rPr lang="sr-Cyrl-RS" sz="1100" dirty="0" smtClean="0">
                <a:sym typeface="Wingdings" panose="05000000000000000000" pitchFamily="2" charset="2"/>
              </a:rPr>
              <a:t> Управљачи жичара</a:t>
            </a:r>
            <a:endParaRPr sz="700" dirty="0"/>
          </a:p>
        </p:txBody>
      </p:sp>
      <p:grpSp>
        <p:nvGrpSpPr>
          <p:cNvPr id="20" name="Google Shape;264;p28"/>
          <p:cNvGrpSpPr/>
          <p:nvPr/>
        </p:nvGrpSpPr>
        <p:grpSpPr>
          <a:xfrm>
            <a:off x="2004911" y="4261876"/>
            <a:ext cx="494728" cy="496946"/>
            <a:chOff x="1813" y="0"/>
            <a:chExt cx="809173" cy="812800"/>
          </a:xfrm>
        </p:grpSpPr>
        <p:sp>
          <p:nvSpPr>
            <p:cNvPr id="21" name="Google Shape;265;p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4C344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66;p28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" name="Google Shape;264;p28"/>
          <p:cNvGrpSpPr/>
          <p:nvPr/>
        </p:nvGrpSpPr>
        <p:grpSpPr>
          <a:xfrm>
            <a:off x="7074024" y="4204623"/>
            <a:ext cx="494728" cy="496946"/>
            <a:chOff x="1813" y="0"/>
            <a:chExt cx="809173" cy="812800"/>
          </a:xfrm>
        </p:grpSpPr>
        <p:sp>
          <p:nvSpPr>
            <p:cNvPr id="24" name="Google Shape;265;p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4C344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66;p28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404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31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11412"/>
            <a:ext cx="9143997" cy="38099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4" name="Google Shape;324;p31"/>
          <p:cNvGrpSpPr/>
          <p:nvPr/>
        </p:nvGrpSpPr>
        <p:grpSpPr>
          <a:xfrm>
            <a:off x="0" y="0"/>
            <a:ext cx="4571909" cy="5198738"/>
            <a:chOff x="0" y="-28575"/>
            <a:chExt cx="2408296" cy="2738484"/>
          </a:xfrm>
        </p:grpSpPr>
        <p:sp>
          <p:nvSpPr>
            <p:cNvPr id="325" name="Google Shape;325;p31"/>
            <p:cNvSpPr/>
            <p:nvPr/>
          </p:nvSpPr>
          <p:spPr>
            <a:xfrm>
              <a:off x="0" y="0"/>
              <a:ext cx="2408296" cy="2709909"/>
            </a:xfrm>
            <a:custGeom>
              <a:avLst/>
              <a:gdLst/>
              <a:ahLst/>
              <a:cxnLst/>
              <a:rect l="l" t="t" r="r" b="b"/>
              <a:pathLst>
                <a:path w="2408296" h="2709909" extrusionOk="0">
                  <a:moveTo>
                    <a:pt x="0" y="0"/>
                  </a:moveTo>
                  <a:lnTo>
                    <a:pt x="2408296" y="0"/>
                  </a:lnTo>
                  <a:lnTo>
                    <a:pt x="2408296" y="2709909"/>
                  </a:lnTo>
                  <a:lnTo>
                    <a:pt x="0" y="2709909"/>
                  </a:lnTo>
                  <a:close/>
                </a:path>
              </a:pathLst>
            </a:custGeom>
            <a:solidFill>
              <a:srgbClr val="000000">
                <a:alpha val="41960"/>
              </a:srgbClr>
            </a:solidFill>
            <a:ln>
              <a:noFill/>
            </a:ln>
          </p:spPr>
        </p:sp>
        <p:sp>
          <p:nvSpPr>
            <p:cNvPr id="326" name="Google Shape;326;p31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8" name="Google Shape;328;p31"/>
          <p:cNvSpPr txBox="1"/>
          <p:nvPr/>
        </p:nvSpPr>
        <p:spPr>
          <a:xfrm>
            <a:off x="-221719" y="2012261"/>
            <a:ext cx="5015346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3600" i="0" u="none" strike="noStrike" cap="none" dirty="0" smtClean="0">
                <a:solidFill>
                  <a:srgbClr val="FFFFFF"/>
                </a:solidFill>
                <a:latin typeface="League Spartan Black"/>
                <a:ea typeface="League Spartan Black"/>
                <a:cs typeface="League Spartan Black"/>
                <a:sym typeface="League Spartan Black"/>
              </a:rPr>
              <a:t>Хвала Вам на пажњи</a:t>
            </a:r>
            <a:endParaRPr sz="700" dirty="0">
              <a:latin typeface="League Spartan Black"/>
              <a:ea typeface="League Spartan Black"/>
              <a:cs typeface="League Spartan Black"/>
              <a:sym typeface="League Spartan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8639" y="643973"/>
            <a:ext cx="3886200" cy="735000"/>
          </a:xfrm>
        </p:spPr>
        <p:txBody>
          <a:bodyPr>
            <a:normAutofit fontScale="90000"/>
          </a:bodyPr>
          <a:lstStyle/>
          <a:p>
            <a:r>
              <a:rPr lang="sr-Latn-RS" b="1" dirty="0">
                <a:latin typeface="League Spartan Black" panose="020B0604020202020204" charset="0"/>
              </a:rPr>
              <a:t>Надлежности Дирекције за железнице у области жичара</a:t>
            </a:r>
            <a:endParaRPr lang="en-US" b="1" dirty="0">
              <a:latin typeface="League Spartan Black" panose="020B060402020202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4126" y="1849349"/>
            <a:ext cx="75412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dirty="0"/>
              <a:t>Надлежности Дирекције за железнице у области жичара у складу са Законом о жичарама за транспорт лица (</a:t>
            </a:r>
            <a:r>
              <a:rPr lang="en-US" dirty="0"/>
              <a:t>"</a:t>
            </a:r>
            <a:r>
              <a:rPr lang="en-US" dirty="0" err="1"/>
              <a:t>Службени</a:t>
            </a:r>
            <a:r>
              <a:rPr lang="en-US" dirty="0"/>
              <a:t> </a:t>
            </a:r>
            <a:r>
              <a:rPr lang="en-US" dirty="0" err="1"/>
              <a:t>гласник</a:t>
            </a:r>
            <a:r>
              <a:rPr lang="en-US" dirty="0"/>
              <a:t> РС", </a:t>
            </a:r>
            <a:r>
              <a:rPr lang="en-US" dirty="0" err="1"/>
              <a:t>бр</a:t>
            </a:r>
            <a:r>
              <a:rPr lang="en-US" dirty="0"/>
              <a:t>. </a:t>
            </a:r>
            <a:r>
              <a:rPr lang="en-US" u="sng" dirty="0"/>
              <a:t>38/2015</a:t>
            </a:r>
            <a:r>
              <a:rPr lang="en-US" dirty="0"/>
              <a:t>, </a:t>
            </a:r>
            <a:r>
              <a:rPr lang="en-US" u="sng" dirty="0"/>
              <a:t>113/2017</a:t>
            </a:r>
            <a:r>
              <a:rPr lang="en-US" dirty="0"/>
              <a:t> - </a:t>
            </a:r>
            <a:r>
              <a:rPr lang="en-US" dirty="0" err="1"/>
              <a:t>други</a:t>
            </a:r>
            <a:r>
              <a:rPr lang="en-US" dirty="0"/>
              <a:t> </a:t>
            </a:r>
            <a:r>
              <a:rPr lang="en-US" dirty="0" err="1"/>
              <a:t>закон</a:t>
            </a:r>
            <a:r>
              <a:rPr lang="en-US" dirty="0"/>
              <a:t> и </a:t>
            </a:r>
            <a:r>
              <a:rPr lang="en-US" u="sng" dirty="0"/>
              <a:t>31/2019)</a:t>
            </a:r>
            <a:endParaRPr lang="en-US" dirty="0"/>
          </a:p>
          <a:p>
            <a:pPr algn="just"/>
            <a:r>
              <a:rPr lang="sr-Latn-RS" dirty="0"/>
              <a:t>су:</a:t>
            </a:r>
            <a:endParaRPr lang="en-US" dirty="0"/>
          </a:p>
          <a:p>
            <a:pPr algn="just"/>
            <a:r>
              <a:rPr lang="sr-Latn-RS" dirty="0"/>
              <a:t> </a:t>
            </a: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r-Latn-RS" b="1" dirty="0"/>
              <a:t>Вођење евиденције жичара и свих субјеката одређених овим законом који утичу на безбедност рада жичара</a:t>
            </a:r>
            <a:r>
              <a:rPr lang="sr-Latn-RS" dirty="0"/>
              <a:t>:</a:t>
            </a: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 err="1"/>
              <a:t>Вођење</a:t>
            </a:r>
            <a:r>
              <a:rPr lang="en-US" b="1" dirty="0"/>
              <a:t> </a:t>
            </a:r>
            <a:r>
              <a:rPr lang="en-US" b="1" dirty="0" err="1"/>
              <a:t>евиденције</a:t>
            </a:r>
            <a:r>
              <a:rPr lang="en-US" b="1" dirty="0"/>
              <a:t> </a:t>
            </a:r>
            <a:r>
              <a:rPr lang="en-US" b="1" dirty="0" err="1"/>
              <a:t>овлашћења</a:t>
            </a:r>
            <a:r>
              <a:rPr lang="en-US" b="1" dirty="0"/>
              <a:t> </a:t>
            </a:r>
            <a:r>
              <a:rPr lang="en-US" b="1" dirty="0" err="1"/>
              <a:t>за</a:t>
            </a:r>
            <a:r>
              <a:rPr lang="en-US" b="1" dirty="0"/>
              <a:t> </a:t>
            </a:r>
            <a:r>
              <a:rPr lang="en-US" b="1" dirty="0" err="1"/>
              <a:t>послове</a:t>
            </a:r>
            <a:r>
              <a:rPr lang="en-US" b="1" dirty="0"/>
              <a:t> </a:t>
            </a:r>
            <a:r>
              <a:rPr lang="en-US" b="1" dirty="0" err="1"/>
              <a:t>стручног</a:t>
            </a:r>
            <a:r>
              <a:rPr lang="en-US" b="1" dirty="0"/>
              <a:t> </a:t>
            </a:r>
            <a:r>
              <a:rPr lang="en-US" b="1" dirty="0" err="1"/>
              <a:t>прегледа</a:t>
            </a:r>
            <a:r>
              <a:rPr lang="en-US" b="1" dirty="0"/>
              <a:t> </a:t>
            </a:r>
            <a:r>
              <a:rPr lang="en-US" b="1" dirty="0" err="1"/>
              <a:t>жичара</a:t>
            </a:r>
            <a:r>
              <a:rPr lang="en-US" b="1" dirty="0"/>
              <a:t> и </a:t>
            </a:r>
            <a:r>
              <a:rPr lang="en-US" b="1" dirty="0" err="1"/>
              <a:t>специфичних</a:t>
            </a:r>
            <a:r>
              <a:rPr lang="en-US" b="1" dirty="0"/>
              <a:t> </a:t>
            </a:r>
            <a:r>
              <a:rPr lang="en-US" b="1" dirty="0" err="1"/>
              <a:t>вучних</a:t>
            </a:r>
            <a:r>
              <a:rPr lang="en-US" b="1" dirty="0"/>
              <a:t> </a:t>
            </a:r>
            <a:r>
              <a:rPr lang="en-US" b="1" dirty="0" err="1"/>
              <a:t>инсталација</a:t>
            </a:r>
            <a:r>
              <a:rPr lang="en-US" b="1" dirty="0"/>
              <a:t>,</a:t>
            </a: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r-Latn-RS" b="1" dirty="0"/>
              <a:t>Издавање Одобрења за рад жичара са роком важења од годину дана,</a:t>
            </a:r>
            <a:r>
              <a:rPr lang="sr-Latn-RS" dirty="0"/>
              <a:t> и</a:t>
            </a: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r-Latn-RS" b="1" dirty="0"/>
              <a:t>Издавање Одобрења за рад специфичних вучних инсталација са роком важења од годину дана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43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C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948208"/>
              </p:ext>
            </p:extLst>
          </p:nvPr>
        </p:nvGraphicFramePr>
        <p:xfrm>
          <a:off x="90546" y="53340"/>
          <a:ext cx="7555958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2749">
                  <a:extLst>
                    <a:ext uri="{9D8B030D-6E8A-4147-A177-3AD203B41FA5}">
                      <a16:colId xmlns:a16="http://schemas.microsoft.com/office/drawing/2014/main" val="41875375"/>
                    </a:ext>
                  </a:extLst>
                </a:gridCol>
                <a:gridCol w="2268896">
                  <a:extLst>
                    <a:ext uri="{9D8B030D-6E8A-4147-A177-3AD203B41FA5}">
                      <a16:colId xmlns:a16="http://schemas.microsoft.com/office/drawing/2014/main" val="2238032791"/>
                    </a:ext>
                  </a:extLst>
                </a:gridCol>
                <a:gridCol w="1894313">
                  <a:extLst>
                    <a:ext uri="{9D8B030D-6E8A-4147-A177-3AD203B41FA5}">
                      <a16:colId xmlns:a16="http://schemas.microsoft.com/office/drawing/2014/main" val="3977330942"/>
                    </a:ext>
                  </a:extLst>
                </a:gridCol>
              </a:tblGrid>
              <a:tr h="2168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Новоизграђене жичаре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Постојаће жичаре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401670"/>
                  </a:ext>
                </a:extLst>
              </a:tr>
              <a:tr h="368675">
                <a:tc>
                  <a:txBody>
                    <a:bodyPr/>
                    <a:lstStyle/>
                    <a:p>
                      <a:r>
                        <a:rPr lang="sr-Cyrl-RS" dirty="0" smtClean="0"/>
                        <a:t>Позитиван извештај</a:t>
                      </a:r>
                      <a:r>
                        <a:rPr lang="sr-Cyrl-RS" baseline="0" dirty="0" smtClean="0"/>
                        <a:t> годишњег стручног прегледа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6131977"/>
                  </a:ext>
                </a:extLst>
              </a:tr>
              <a:tr h="325301">
                <a:tc>
                  <a:txBody>
                    <a:bodyPr/>
                    <a:lstStyle/>
                    <a:p>
                      <a:r>
                        <a:rPr lang="sr-Cyrl-RS" dirty="0" smtClean="0"/>
                        <a:t>Попуњен образац евиденције жичаре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5454553"/>
                  </a:ext>
                </a:extLst>
              </a:tr>
              <a:tr h="325301">
                <a:tc>
                  <a:txBody>
                    <a:bodyPr/>
                    <a:lstStyle/>
                    <a:p>
                      <a:r>
                        <a:rPr lang="sr-Cyrl-RS" dirty="0" smtClean="0"/>
                        <a:t>План одржавања за следећу</a:t>
                      </a:r>
                      <a:r>
                        <a:rPr lang="sr-Cyrl-RS" baseline="0" dirty="0" smtClean="0"/>
                        <a:t> годину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7028838"/>
                  </a:ext>
                </a:extLst>
              </a:tr>
              <a:tr h="3686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r-Cyrl-RS" dirty="0" smtClean="0"/>
                        <a:t>Извештај</a:t>
                      </a:r>
                      <a:r>
                        <a:rPr lang="sr-Cyrl-RS" baseline="0" dirty="0" smtClean="0"/>
                        <a:t> о извршеном плану одржавања за претходну годину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kumimoji="0" lang="en-US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3667934"/>
                  </a:ext>
                </a:extLst>
              </a:tr>
              <a:tr h="672289">
                <a:tc>
                  <a:txBody>
                    <a:bodyPr/>
                    <a:lstStyle/>
                    <a:p>
                      <a:r>
                        <a:rPr lang="sr-Cyrl-RS" dirty="0" smtClean="0"/>
                        <a:t>Извод</a:t>
                      </a:r>
                      <a:r>
                        <a:rPr lang="sr-Cyrl-RS" baseline="0" dirty="0" smtClean="0"/>
                        <a:t> из АПР и важећи оснивачки акт којим се потврђује да је управљач жичаре регистрован за делатност превоза путника жичарама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7824683"/>
                  </a:ext>
                </a:extLst>
              </a:tr>
              <a:tr h="585542">
                <a:tc>
                  <a:txBody>
                    <a:bodyPr/>
                    <a:lstStyle/>
                    <a:p>
                      <a:r>
                        <a:rPr lang="sr-Cyrl-RS" dirty="0" smtClean="0"/>
                        <a:t>Употребна дозвола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sr-Cyrl-RS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Употребна дозвола или исправа којом се утврђује подобност објекта за употребу</a:t>
                      </a:r>
                      <a:endParaRPr kumimoji="0" lang="en-US" sz="1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46615"/>
                  </a:ext>
                </a:extLst>
              </a:tr>
              <a:tr h="368675">
                <a:tc>
                  <a:txBody>
                    <a:bodyPr/>
                    <a:lstStyle/>
                    <a:p>
                      <a:r>
                        <a:rPr lang="sr-Cyrl-RS" dirty="0" smtClean="0"/>
                        <a:t>Документа о усаглашености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kumimoji="0" lang="en-US" sz="2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1575471"/>
                  </a:ext>
                </a:extLst>
              </a:tr>
              <a:tr h="368675">
                <a:tc>
                  <a:txBody>
                    <a:bodyPr/>
                    <a:lstStyle/>
                    <a:p>
                      <a:r>
                        <a:rPr lang="sr-Cyrl-RS" dirty="0" smtClean="0"/>
                        <a:t>Уплаћена</a:t>
                      </a:r>
                      <a:r>
                        <a:rPr lang="sr-Cyrl-RS" baseline="0" dirty="0" smtClean="0"/>
                        <a:t> администартивна такса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8247895"/>
                  </a:ext>
                </a:extLst>
              </a:tr>
              <a:tr h="368675">
                <a:tc>
                  <a:txBody>
                    <a:bodyPr/>
                    <a:lstStyle/>
                    <a:p>
                      <a:r>
                        <a:rPr lang="sr-Cyrl-RS" dirty="0" smtClean="0"/>
                        <a:t>Попуњена табела</a:t>
                      </a:r>
                      <a:r>
                        <a:rPr lang="en-US" dirty="0" smtClean="0"/>
                        <a:t> </a:t>
                      </a:r>
                      <a:r>
                        <a:rPr lang="sr-Cyrl-RS" dirty="0" smtClean="0"/>
                        <a:t>радно ангажованих лица на жичари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003923"/>
                  </a:ext>
                </a:extLst>
              </a:tr>
            </a:tbl>
          </a:graphicData>
        </a:graphic>
      </p:graphicFrame>
      <p:sp>
        <p:nvSpPr>
          <p:cNvPr id="64" name="Google Shape;164;p26"/>
          <p:cNvSpPr txBox="1"/>
          <p:nvPr/>
        </p:nvSpPr>
        <p:spPr>
          <a:xfrm>
            <a:off x="7721778" y="3475525"/>
            <a:ext cx="1246218" cy="132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100" dirty="0" smtClean="0">
                <a:sym typeface="Lato"/>
              </a:rPr>
              <a:t>**</a:t>
            </a:r>
            <a:r>
              <a:rPr lang="sr-Cyrl-RS" sz="1100" b="1" dirty="0" smtClean="0">
                <a:sym typeface="Lato"/>
              </a:rPr>
              <a:t> </a:t>
            </a:r>
            <a:r>
              <a:rPr lang="en-US" sz="1100" dirty="0" smtClean="0">
                <a:sym typeface="Lato"/>
              </a:rPr>
              <a:t>C</a:t>
            </a:r>
            <a:r>
              <a:rPr lang="sr-Cyrl-RS" sz="1100" dirty="0" smtClean="0">
                <a:sym typeface="Lato"/>
              </a:rPr>
              <a:t>ва документација се предаје у штампаној и дигиталној форми**</a:t>
            </a:r>
            <a:endParaRPr sz="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0"/>
          <p:cNvSpPr txBox="1"/>
          <p:nvPr/>
        </p:nvSpPr>
        <p:spPr>
          <a:xfrm>
            <a:off x="295274" y="1500466"/>
            <a:ext cx="3633905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4000" i="0" u="none" strike="noStrike" cap="none" dirty="0" smtClean="0">
                <a:solidFill>
                  <a:srgbClr val="000000"/>
                </a:solidFill>
                <a:latin typeface="League Spartan ExtraBold"/>
                <a:ea typeface="League Spartan ExtraBold"/>
                <a:cs typeface="League Spartan ExtraBold"/>
                <a:sym typeface="League Spartan ExtraBold"/>
              </a:rPr>
              <a:t>Потребна документација</a:t>
            </a:r>
            <a:endParaRPr sz="700" dirty="0">
              <a:latin typeface="League Spartan ExtraBold"/>
              <a:ea typeface="League Spartan ExtraBold"/>
              <a:cs typeface="League Spartan ExtraBold"/>
              <a:sym typeface="League Spartan ExtraBold"/>
            </a:endParaRPr>
          </a:p>
        </p:txBody>
      </p:sp>
      <p:grpSp>
        <p:nvGrpSpPr>
          <p:cNvPr id="302" name="Google Shape;302;p30"/>
          <p:cNvGrpSpPr/>
          <p:nvPr/>
        </p:nvGrpSpPr>
        <p:grpSpPr>
          <a:xfrm>
            <a:off x="5113090" y="418178"/>
            <a:ext cx="3516526" cy="943282"/>
            <a:chOff x="-16" y="-256458"/>
            <a:chExt cx="9377403" cy="2515416"/>
          </a:xfrm>
        </p:grpSpPr>
        <p:sp>
          <p:nvSpPr>
            <p:cNvPr id="303" name="Google Shape;303;p30"/>
            <p:cNvSpPr txBox="1"/>
            <p:nvPr/>
          </p:nvSpPr>
          <p:spPr>
            <a:xfrm>
              <a:off x="-13" y="-256458"/>
              <a:ext cx="9377400" cy="5868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Cyrl-RS" sz="1100" b="1" i="0" u="none" strike="noStrike" cap="none" dirty="0" smtClean="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Позитиван извештај о стручном прегледу жичаре</a:t>
              </a:r>
              <a:endParaRPr sz="700" dirty="0"/>
            </a:p>
          </p:txBody>
        </p:sp>
        <p:sp>
          <p:nvSpPr>
            <p:cNvPr id="304" name="Google Shape;304;p30"/>
            <p:cNvSpPr txBox="1"/>
            <p:nvPr/>
          </p:nvSpPr>
          <p:spPr>
            <a:xfrm>
              <a:off x="-16" y="363056"/>
              <a:ext cx="9377400" cy="18959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Cyrl-RS" sz="1100" b="0" i="0" u="none" strike="noStrike" cap="none" dirty="0" smtClean="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Издаје лице овлашћено за послове стручног прегледа, потребно је послати скенирану оверену копију или оригинал извештаја</a:t>
              </a:r>
              <a:endParaRPr sz="700" dirty="0"/>
            </a:p>
          </p:txBody>
        </p:sp>
      </p:grpSp>
      <p:cxnSp>
        <p:nvCxnSpPr>
          <p:cNvPr id="305" name="Google Shape;305;p30"/>
          <p:cNvCxnSpPr/>
          <p:nvPr/>
        </p:nvCxnSpPr>
        <p:spPr>
          <a:xfrm>
            <a:off x="4689350" y="0"/>
            <a:ext cx="0" cy="5149800"/>
          </a:xfrm>
          <a:prstGeom prst="straightConnector1">
            <a:avLst/>
          </a:prstGeom>
          <a:noFill/>
          <a:ln w="28575" cap="flat" cmpd="sng">
            <a:solidFill>
              <a:srgbClr val="E4C34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06" name="Google Shape;30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5112" y="469166"/>
            <a:ext cx="248476" cy="24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5112" y="2729318"/>
            <a:ext cx="248476" cy="2484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1" name="Google Shape;311;p30"/>
          <p:cNvGrpSpPr/>
          <p:nvPr/>
        </p:nvGrpSpPr>
        <p:grpSpPr>
          <a:xfrm>
            <a:off x="5113088" y="1497908"/>
            <a:ext cx="3516526" cy="935288"/>
            <a:chOff x="-22" y="-639682"/>
            <a:chExt cx="9377403" cy="2494100"/>
          </a:xfrm>
        </p:grpSpPr>
        <p:sp>
          <p:nvSpPr>
            <p:cNvPr id="312" name="Google Shape;312;p30"/>
            <p:cNvSpPr txBox="1"/>
            <p:nvPr/>
          </p:nvSpPr>
          <p:spPr>
            <a:xfrm>
              <a:off x="-19" y="-639682"/>
              <a:ext cx="9377400" cy="5868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Cyrl-RS" sz="1100" b="1" i="0" u="none" strike="noStrike" cap="none" dirty="0" smtClean="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Попуњен образац евиденције жичаре</a:t>
              </a:r>
              <a:endParaRPr sz="700" dirty="0"/>
            </a:p>
          </p:txBody>
        </p:sp>
        <p:sp>
          <p:nvSpPr>
            <p:cNvPr id="313" name="Google Shape;313;p30"/>
            <p:cNvSpPr txBox="1"/>
            <p:nvPr/>
          </p:nvSpPr>
          <p:spPr>
            <a:xfrm>
              <a:off x="-22" y="-41485"/>
              <a:ext cx="9377400" cy="18959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Cyrl-RS" sz="1100" b="0" i="0" u="none" strike="noStrike" cap="none" dirty="0" smtClean="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Скида се са сајта Дирекције, у </a:t>
              </a:r>
              <a:r>
                <a:rPr lang="en-US" sz="1100" b="0" i="0" u="none" strike="noStrike" cap="none" dirty="0" smtClean="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Word </a:t>
              </a:r>
              <a:r>
                <a:rPr lang="sr-Cyrl-RS" sz="1100" b="0" i="0" u="none" strike="noStrike" cap="none" dirty="0" smtClean="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формату, попуњава и шаље у електронској и штампаној форми. У зависности од врсте жичаре,  попуњава се одговарајућу образац</a:t>
              </a:r>
              <a:endParaRPr sz="700" dirty="0"/>
            </a:p>
          </p:txBody>
        </p:sp>
      </p:grpSp>
      <p:pic>
        <p:nvPicPr>
          <p:cNvPr id="314" name="Google Shape;31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5112" y="1500466"/>
            <a:ext cx="248476" cy="2484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5" name="Google Shape;315;p30"/>
          <p:cNvGrpSpPr/>
          <p:nvPr/>
        </p:nvGrpSpPr>
        <p:grpSpPr>
          <a:xfrm>
            <a:off x="5113085" y="4047893"/>
            <a:ext cx="3792779" cy="897570"/>
            <a:chOff x="-30" y="-364730"/>
            <a:chExt cx="10114078" cy="2393521"/>
          </a:xfrm>
        </p:grpSpPr>
        <p:sp>
          <p:nvSpPr>
            <p:cNvPr id="316" name="Google Shape;316;p30"/>
            <p:cNvSpPr txBox="1"/>
            <p:nvPr/>
          </p:nvSpPr>
          <p:spPr>
            <a:xfrm>
              <a:off x="-30" y="-364730"/>
              <a:ext cx="9377400" cy="5868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Cyrl-RS" sz="1100" b="1" i="0" u="none" strike="noStrike" cap="none" dirty="0" smtClean="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Извод из АПР-а и важећи оснивачки акт</a:t>
              </a:r>
              <a:endParaRPr sz="700" dirty="0"/>
            </a:p>
          </p:txBody>
        </p:sp>
        <p:sp>
          <p:nvSpPr>
            <p:cNvPr id="317" name="Google Shape;317;p30"/>
            <p:cNvSpPr txBox="1"/>
            <p:nvPr/>
          </p:nvSpPr>
          <p:spPr>
            <a:xfrm>
              <a:off x="-30" y="132886"/>
              <a:ext cx="10114078" cy="18959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Cyrl-RS" sz="1100" b="0" i="0" u="none" strike="noStrike" cap="none" dirty="0" smtClean="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Овим документом се доказује да је управљач жичаре регистрован за превоз физичких лица жичарама. (49.39 шифра делатности)</a:t>
              </a:r>
              <a:endParaRPr sz="700" dirty="0"/>
            </a:p>
          </p:txBody>
        </p:sp>
      </p:grpSp>
      <p:pic>
        <p:nvPicPr>
          <p:cNvPr id="318" name="Google Shape;31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5112" y="4112983"/>
            <a:ext cx="248476" cy="24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303;p30"/>
          <p:cNvSpPr txBox="1"/>
          <p:nvPr/>
        </p:nvSpPr>
        <p:spPr>
          <a:xfrm>
            <a:off x="5113087" y="2730056"/>
            <a:ext cx="3516525" cy="22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100" b="1" i="0" u="none" strike="noStrike" cap="none" dirty="0" smtClea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План одржавања за следећу годину</a:t>
            </a:r>
            <a:endParaRPr sz="700" dirty="0"/>
          </a:p>
        </p:txBody>
      </p:sp>
      <p:sp>
        <p:nvSpPr>
          <p:cNvPr id="21" name="Google Shape;304;p30"/>
          <p:cNvSpPr txBox="1"/>
          <p:nvPr/>
        </p:nvSpPr>
        <p:spPr>
          <a:xfrm>
            <a:off x="5113086" y="2925775"/>
            <a:ext cx="3516525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40018"/>
              </a:lnSpc>
            </a:pPr>
            <a:r>
              <a:rPr lang="sr-Cyrl-RS" sz="1100" b="0" i="0" u="none" strike="noStrike" cap="none" dirty="0" smtClea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Саставни део плана су редовно и ванредно одржавање. План се саставља на </a:t>
            </a:r>
            <a:r>
              <a:rPr lang="sr-Cyrl-RS" sz="1100" dirty="0">
                <a:latin typeface="Lato"/>
                <a:ea typeface="Lato"/>
                <a:cs typeface="Lato"/>
                <a:sym typeface="Lato"/>
              </a:rPr>
              <a:t>основу </a:t>
            </a:r>
            <a:r>
              <a:rPr lang="sr-Cyrl-RS" sz="1100" u="sng" dirty="0" smtClean="0">
                <a:latin typeface="Lato"/>
                <a:ea typeface="Lato"/>
                <a:cs typeface="Lato"/>
                <a:sym typeface="Lato"/>
              </a:rPr>
              <a:t>Правилника </a:t>
            </a:r>
            <a:r>
              <a:rPr lang="sr-Cyrl-RS" sz="1100" u="sng" dirty="0">
                <a:latin typeface="Lato"/>
                <a:ea typeface="Lato"/>
                <a:cs typeface="Lato"/>
                <a:sym typeface="Lato"/>
              </a:rPr>
              <a:t>о одржавању </a:t>
            </a:r>
            <a:r>
              <a:rPr lang="sr-Cyrl-RS" sz="1100" u="sng" dirty="0" smtClean="0">
                <a:latin typeface="Lato"/>
                <a:ea typeface="Lato"/>
                <a:cs typeface="Lato"/>
                <a:sym typeface="Lato"/>
              </a:rPr>
              <a:t>жичара за транспорт лица</a:t>
            </a:r>
            <a:r>
              <a:rPr lang="sr-Cyrl-RS" sz="1100" dirty="0" smtClean="0">
                <a:latin typeface="Lato"/>
                <a:ea typeface="Lato"/>
                <a:cs typeface="Lato"/>
                <a:sym typeface="Lato"/>
              </a:rPr>
              <a:t> (СГ </a:t>
            </a:r>
            <a:r>
              <a:rPr lang="sr-Cyrl-RS" sz="1000" dirty="0" smtClean="0">
                <a:latin typeface="Lato"/>
                <a:ea typeface="Lato"/>
                <a:cs typeface="Lato"/>
                <a:sym typeface="Lato"/>
              </a:rPr>
              <a:t>58/2018</a:t>
            </a:r>
            <a:r>
              <a:rPr lang="sr-Cyrl-RS" sz="1100" dirty="0" smtClean="0">
                <a:latin typeface="Lato"/>
                <a:ea typeface="Lato"/>
                <a:cs typeface="Lato"/>
                <a:sym typeface="Lato"/>
              </a:rPr>
              <a:t>) и на основу упутства произвођача</a:t>
            </a:r>
            <a:endParaRPr sz="700" dirty="0"/>
          </a:p>
        </p:txBody>
      </p:sp>
    </p:spTree>
    <p:extLst>
      <p:ext uri="{BB962C8B-B14F-4D97-AF65-F5344CB8AC3E}">
        <p14:creationId xmlns:p14="http://schemas.microsoft.com/office/powerpoint/2010/main" val="86535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0"/>
          <p:cNvSpPr txBox="1"/>
          <p:nvPr/>
        </p:nvSpPr>
        <p:spPr>
          <a:xfrm>
            <a:off x="295274" y="1500466"/>
            <a:ext cx="3633905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4000" i="0" u="none" strike="noStrike" cap="none" dirty="0" smtClean="0">
                <a:solidFill>
                  <a:srgbClr val="000000"/>
                </a:solidFill>
                <a:latin typeface="League Spartan ExtraBold"/>
                <a:ea typeface="League Spartan ExtraBold"/>
                <a:cs typeface="League Spartan ExtraBold"/>
                <a:sym typeface="League Spartan ExtraBold"/>
              </a:rPr>
              <a:t>Потребна документација </a:t>
            </a:r>
            <a:endParaRPr lang="sr-Cyrl-RS" sz="4000" dirty="0" smtClean="0">
              <a:latin typeface="League Spartan ExtraBold"/>
              <a:ea typeface="League Spartan ExtraBold"/>
              <a:cs typeface="League Spartan ExtraBold"/>
              <a:sym typeface="League Spartan ExtraBold"/>
            </a:endParaRPr>
          </a:p>
        </p:txBody>
      </p:sp>
      <p:grpSp>
        <p:nvGrpSpPr>
          <p:cNvPr id="302" name="Google Shape;302;p30"/>
          <p:cNvGrpSpPr/>
          <p:nvPr/>
        </p:nvGrpSpPr>
        <p:grpSpPr>
          <a:xfrm>
            <a:off x="5113096" y="503634"/>
            <a:ext cx="3516525" cy="744002"/>
            <a:chOff x="0" y="-28575"/>
            <a:chExt cx="9377400" cy="1984005"/>
          </a:xfrm>
        </p:grpSpPr>
        <p:sp>
          <p:nvSpPr>
            <p:cNvPr id="303" name="Google Shape;303;p30"/>
            <p:cNvSpPr txBox="1"/>
            <p:nvPr/>
          </p:nvSpPr>
          <p:spPr>
            <a:xfrm>
              <a:off x="0" y="-28575"/>
              <a:ext cx="9377400" cy="5868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Cyrl-RS" sz="1100" b="1" i="0" u="none" strike="noStrike" cap="none" dirty="0" smtClean="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Употребна дозвола</a:t>
              </a:r>
              <a:endParaRPr sz="700" dirty="0"/>
            </a:p>
          </p:txBody>
        </p:sp>
        <p:sp>
          <p:nvSpPr>
            <p:cNvPr id="304" name="Google Shape;304;p30"/>
            <p:cNvSpPr txBox="1"/>
            <p:nvPr/>
          </p:nvSpPr>
          <p:spPr>
            <a:xfrm>
              <a:off x="0" y="691494"/>
              <a:ext cx="9377400" cy="12639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Cyrl-RS" sz="1100" b="0" i="0" u="none" strike="noStrike" cap="none" dirty="0" smtClean="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Употребна дозвола или правоснажна исправа којом се утврђује подобност објекта за употребу</a:t>
              </a:r>
              <a:endParaRPr sz="700" dirty="0"/>
            </a:p>
          </p:txBody>
        </p:sp>
      </p:grpSp>
      <p:cxnSp>
        <p:nvCxnSpPr>
          <p:cNvPr id="305" name="Google Shape;305;p30"/>
          <p:cNvCxnSpPr/>
          <p:nvPr/>
        </p:nvCxnSpPr>
        <p:spPr>
          <a:xfrm>
            <a:off x="4689350" y="0"/>
            <a:ext cx="0" cy="5149800"/>
          </a:xfrm>
          <a:prstGeom prst="straightConnector1">
            <a:avLst/>
          </a:prstGeom>
          <a:noFill/>
          <a:ln w="28575" cap="flat" cmpd="sng">
            <a:solidFill>
              <a:srgbClr val="E4C34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06" name="Google Shape;30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593404"/>
            <a:ext cx="248476" cy="24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3956156"/>
            <a:ext cx="248476" cy="2484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1" name="Google Shape;311;p30"/>
          <p:cNvGrpSpPr/>
          <p:nvPr/>
        </p:nvGrpSpPr>
        <p:grpSpPr>
          <a:xfrm>
            <a:off x="5113094" y="1540991"/>
            <a:ext cx="3516526" cy="959967"/>
            <a:chOff x="-6" y="-524794"/>
            <a:chExt cx="9377403" cy="2559912"/>
          </a:xfrm>
        </p:grpSpPr>
        <p:sp>
          <p:nvSpPr>
            <p:cNvPr id="312" name="Google Shape;312;p30"/>
            <p:cNvSpPr txBox="1"/>
            <p:nvPr/>
          </p:nvSpPr>
          <p:spPr>
            <a:xfrm>
              <a:off x="-3" y="-524794"/>
              <a:ext cx="9377400" cy="5868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Cyrl-RS" sz="1100" b="1" i="0" u="none" strike="noStrike" cap="none" dirty="0" smtClean="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Документи о усаглашености</a:t>
              </a:r>
              <a:endParaRPr sz="700" dirty="0"/>
            </a:p>
          </p:txBody>
        </p:sp>
        <p:sp>
          <p:nvSpPr>
            <p:cNvPr id="313" name="Google Shape;313;p30"/>
            <p:cNvSpPr txBox="1"/>
            <p:nvPr/>
          </p:nvSpPr>
          <p:spPr>
            <a:xfrm>
              <a:off x="-6" y="139214"/>
              <a:ext cx="9377400" cy="18959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40018"/>
                </a:lnSpc>
              </a:pPr>
              <a:r>
                <a:rPr lang="sr-Cyrl-RS" sz="1100" b="0" i="0" u="none" strike="noStrike" cap="none" dirty="0" smtClean="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Потребни за давање одобрења за рад за новоизграђене жичаре. Представљају оцењивање усаглашености подсистема и безбедносних </a:t>
              </a:r>
              <a:r>
                <a:rPr lang="sr-Cyrl-RS" sz="1100" dirty="0">
                  <a:latin typeface="Lato"/>
                  <a:ea typeface="Lato"/>
                  <a:cs typeface="Lato"/>
                  <a:sym typeface="Lato"/>
                </a:rPr>
                <a:t>компоненти жичаре</a:t>
              </a:r>
              <a:endParaRPr sz="700" dirty="0"/>
            </a:p>
          </p:txBody>
        </p:sp>
      </p:grpSp>
      <p:pic>
        <p:nvPicPr>
          <p:cNvPr id="314" name="Google Shape;31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588627"/>
            <a:ext cx="248476" cy="2484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5" name="Google Shape;315;p30"/>
          <p:cNvGrpSpPr/>
          <p:nvPr/>
        </p:nvGrpSpPr>
        <p:grpSpPr>
          <a:xfrm>
            <a:off x="5113096" y="3951829"/>
            <a:ext cx="3792779" cy="726779"/>
            <a:chOff x="-3" y="-3218327"/>
            <a:chExt cx="10114077" cy="1938077"/>
          </a:xfrm>
        </p:grpSpPr>
        <p:sp>
          <p:nvSpPr>
            <p:cNvPr id="316" name="Google Shape;316;p30"/>
            <p:cNvSpPr txBox="1"/>
            <p:nvPr/>
          </p:nvSpPr>
          <p:spPr>
            <a:xfrm>
              <a:off x="-3" y="-3218327"/>
              <a:ext cx="9377400" cy="5868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Cyrl-RS" sz="1100" b="1" i="0" u="none" strike="noStrike" cap="none" dirty="0" smtClean="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Попуњена табела радно ангажованих лица на жичари</a:t>
              </a:r>
              <a:endParaRPr sz="700" dirty="0"/>
            </a:p>
          </p:txBody>
        </p:sp>
        <p:sp>
          <p:nvSpPr>
            <p:cNvPr id="317" name="Google Shape;317;p30"/>
            <p:cNvSpPr txBox="1"/>
            <p:nvPr/>
          </p:nvSpPr>
          <p:spPr>
            <a:xfrm>
              <a:off x="-3" y="-2544186"/>
              <a:ext cx="10114077" cy="12639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Cyrl-RS" sz="1100" dirty="0" smtClean="0">
                  <a:sym typeface="Lato"/>
                </a:rPr>
                <a:t>Табела се преузима са сајта Дирекције, попуњава и шаље у дигиталном облику</a:t>
              </a:r>
              <a:endParaRPr sz="700" dirty="0">
                <a:latin typeface="Lato" panose="020B0604020202020204" charset="0"/>
              </a:endParaRPr>
            </a:p>
          </p:txBody>
        </p:sp>
      </p:grpSp>
      <p:pic>
        <p:nvPicPr>
          <p:cNvPr id="16" name="Google Shape;31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2903842"/>
            <a:ext cx="248476" cy="2484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315;p30"/>
          <p:cNvGrpSpPr/>
          <p:nvPr/>
        </p:nvGrpSpPr>
        <p:grpSpPr>
          <a:xfrm>
            <a:off x="5113096" y="2845289"/>
            <a:ext cx="3792779" cy="963767"/>
            <a:chOff x="-3" y="-3218327"/>
            <a:chExt cx="10114077" cy="2570045"/>
          </a:xfrm>
        </p:grpSpPr>
        <p:sp>
          <p:nvSpPr>
            <p:cNvPr id="18" name="Google Shape;316;p30"/>
            <p:cNvSpPr txBox="1"/>
            <p:nvPr/>
          </p:nvSpPr>
          <p:spPr>
            <a:xfrm>
              <a:off x="-3" y="-3218327"/>
              <a:ext cx="9377400" cy="5868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Cyrl-RS" sz="1100" b="1" i="0" u="none" strike="noStrike" cap="none" dirty="0" smtClean="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Уплаћена административна такса</a:t>
              </a:r>
              <a:endParaRPr sz="700" dirty="0"/>
            </a:p>
          </p:txBody>
        </p:sp>
        <p:sp>
          <p:nvSpPr>
            <p:cNvPr id="19" name="Google Shape;317;p30"/>
            <p:cNvSpPr txBox="1"/>
            <p:nvPr/>
          </p:nvSpPr>
          <p:spPr>
            <a:xfrm>
              <a:off x="-3" y="-2544186"/>
              <a:ext cx="10114077" cy="18959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40018"/>
                </a:lnSpc>
              </a:pPr>
              <a:r>
                <a:rPr lang="ru-RU" sz="1100" dirty="0">
                  <a:sym typeface="Lato"/>
                </a:rPr>
                <a:t>У поступку издавања Одобрења за рад, у зависности од тога да ли се ради о новој или постојећој жичари, плаћа се </a:t>
              </a:r>
              <a:r>
                <a:rPr lang="ru-RU" sz="1100" dirty="0" smtClean="0">
                  <a:sym typeface="Lato"/>
                </a:rPr>
                <a:t>одређена </a:t>
              </a:r>
              <a:r>
                <a:rPr lang="ru-RU" sz="1100" dirty="0">
                  <a:sym typeface="Lato"/>
                </a:rPr>
                <a:t>такса</a:t>
              </a:r>
              <a:endParaRPr sz="700" dirty="0">
                <a:latin typeface="Lato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56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C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28"/>
          <p:cNvGrpSpPr/>
          <p:nvPr/>
        </p:nvGrpSpPr>
        <p:grpSpPr>
          <a:xfrm>
            <a:off x="4650028" y="981236"/>
            <a:ext cx="494728" cy="496946"/>
            <a:chOff x="1813" y="0"/>
            <a:chExt cx="809173" cy="812800"/>
          </a:xfrm>
        </p:grpSpPr>
        <p:sp>
          <p:nvSpPr>
            <p:cNvPr id="268" name="Google Shape;268;p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4C344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8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1" name="Google Shape;27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7911" y="1090309"/>
            <a:ext cx="227859" cy="3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8"/>
          <p:cNvSpPr txBox="1"/>
          <p:nvPr/>
        </p:nvSpPr>
        <p:spPr>
          <a:xfrm>
            <a:off x="301830" y="76640"/>
            <a:ext cx="884217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3000" i="0" u="none" strike="noStrike" cap="none" dirty="0" smtClean="0">
                <a:solidFill>
                  <a:srgbClr val="000000"/>
                </a:solidFill>
                <a:latin typeface="League Spartan Black"/>
                <a:ea typeface="League Spartan Black"/>
                <a:cs typeface="League Spartan Black"/>
                <a:sym typeface="League Spartan Black"/>
              </a:rPr>
              <a:t>Позитиван извештај о стручном прегледу жичаре</a:t>
            </a:r>
            <a:endParaRPr sz="700" dirty="0">
              <a:latin typeface="League Spartan Black"/>
              <a:ea typeface="League Spartan Black"/>
              <a:cs typeface="League Spartan Black"/>
              <a:sym typeface="League Spartan Black"/>
            </a:endParaRPr>
          </a:p>
        </p:txBody>
      </p:sp>
      <p:sp>
        <p:nvSpPr>
          <p:cNvPr id="277" name="Google Shape;277;p28"/>
          <p:cNvSpPr txBox="1"/>
          <p:nvPr/>
        </p:nvSpPr>
        <p:spPr>
          <a:xfrm>
            <a:off x="5399814" y="981236"/>
            <a:ext cx="3025679" cy="22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100" b="1" i="0" u="none" strike="noStrike" cap="none" dirty="0" smtClea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Услов за одобрење за рад за постојаће жичаре</a:t>
            </a:r>
            <a:endParaRPr sz="7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0" y="621364"/>
            <a:ext cx="3843038" cy="4501126"/>
          </a:xfrm>
          <a:prstGeom prst="rect">
            <a:avLst/>
          </a:prstGeom>
        </p:spPr>
      </p:pic>
      <p:sp>
        <p:nvSpPr>
          <p:cNvPr id="10" name="Google Shape;277;p28"/>
          <p:cNvSpPr txBox="1"/>
          <p:nvPr/>
        </p:nvSpPr>
        <p:spPr>
          <a:xfrm>
            <a:off x="5399814" y="1231130"/>
            <a:ext cx="3241808" cy="44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100" b="1" i="0" u="none" strike="noStrike" cap="none" dirty="0" smtClea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Прилаже се уз захтев за издавање одобрења за рад жичаре</a:t>
            </a:r>
            <a:endParaRPr sz="700" dirty="0"/>
          </a:p>
        </p:txBody>
      </p:sp>
      <p:grpSp>
        <p:nvGrpSpPr>
          <p:cNvPr id="11" name="Google Shape;267;p28"/>
          <p:cNvGrpSpPr/>
          <p:nvPr/>
        </p:nvGrpSpPr>
        <p:grpSpPr>
          <a:xfrm>
            <a:off x="4657721" y="1967806"/>
            <a:ext cx="494728" cy="496946"/>
            <a:chOff x="1813" y="0"/>
            <a:chExt cx="809173" cy="812800"/>
          </a:xfrm>
        </p:grpSpPr>
        <p:sp>
          <p:nvSpPr>
            <p:cNvPr id="12" name="Google Shape;268;p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4C344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;p28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Google Shape;495;p38"/>
          <p:cNvSpPr/>
          <p:nvPr/>
        </p:nvSpPr>
        <p:spPr>
          <a:xfrm rot="5400000">
            <a:off x="4835935" y="2093126"/>
            <a:ext cx="156747" cy="246305"/>
          </a:xfrm>
          <a:custGeom>
            <a:avLst/>
            <a:gdLst/>
            <a:ahLst/>
            <a:cxnLst/>
            <a:rect l="l" t="t" r="r" b="b"/>
            <a:pathLst>
              <a:path w="63552" h="62298" extrusionOk="0">
                <a:moveTo>
                  <a:pt x="31776" y="0"/>
                </a:moveTo>
                <a:lnTo>
                  <a:pt x="63552" y="62298"/>
                </a:lnTo>
                <a:lnTo>
                  <a:pt x="0" y="62298"/>
                </a:lnTo>
                <a:lnTo>
                  <a:pt x="3177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16" name="Google Shape;277;p28"/>
          <p:cNvSpPr txBox="1"/>
          <p:nvPr/>
        </p:nvSpPr>
        <p:spPr>
          <a:xfrm>
            <a:off x="5399814" y="1967806"/>
            <a:ext cx="3241808" cy="22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100" b="1" i="0" u="none" strike="noStrike" cap="none" dirty="0" smtClea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Обавља се једном годишње</a:t>
            </a:r>
            <a:endParaRPr sz="700" dirty="0"/>
          </a:p>
        </p:txBody>
      </p:sp>
      <p:sp>
        <p:nvSpPr>
          <p:cNvPr id="17" name="Google Shape;277;p28"/>
          <p:cNvSpPr txBox="1"/>
          <p:nvPr/>
        </p:nvSpPr>
        <p:spPr>
          <a:xfrm>
            <a:off x="5399813" y="2187866"/>
            <a:ext cx="3631543" cy="44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100" b="1" i="0" u="none" strike="noStrike" cap="none" dirty="0" smtClea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Правилник о стручном прегледу жичара за транспорт лица (СГ </a:t>
            </a:r>
            <a:r>
              <a:rPr lang="sr-Cyrl-RS" sz="1000" b="1" i="0" u="none" strike="noStrike" cap="none" dirty="0" smtClea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78/2019</a:t>
            </a:r>
            <a:r>
              <a:rPr lang="sr-Cyrl-RS" sz="1100" b="1" i="0" u="none" strike="noStrike" cap="none" dirty="0" smtClea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endParaRPr sz="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8"/>
          <p:cNvSpPr txBox="1"/>
          <p:nvPr/>
        </p:nvSpPr>
        <p:spPr>
          <a:xfrm>
            <a:off x="559832" y="57282"/>
            <a:ext cx="762969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3000" i="0" u="none" strike="noStrike" cap="none" dirty="0" smtClean="0">
                <a:solidFill>
                  <a:srgbClr val="000000"/>
                </a:solidFill>
                <a:latin typeface="League Spartan Black"/>
                <a:ea typeface="League Spartan Black"/>
                <a:cs typeface="League Spartan Black"/>
                <a:sym typeface="League Spartan Black"/>
              </a:rPr>
              <a:t>Попуњен образац евиденције жичаре</a:t>
            </a:r>
            <a:endParaRPr sz="700" dirty="0">
              <a:latin typeface="League Spartan Black"/>
              <a:ea typeface="League Spartan Black"/>
              <a:cs typeface="League Spartan Black"/>
              <a:sym typeface="League Spartan Black"/>
            </a:endParaRPr>
          </a:p>
        </p:txBody>
      </p:sp>
      <p:sp>
        <p:nvSpPr>
          <p:cNvPr id="275" name="Google Shape;275;p28"/>
          <p:cNvSpPr txBox="1"/>
          <p:nvPr/>
        </p:nvSpPr>
        <p:spPr>
          <a:xfrm>
            <a:off x="559832" y="715189"/>
            <a:ext cx="2844662" cy="22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100" b="1" dirty="0" smtClean="0">
                <a:sym typeface="Lato"/>
              </a:rPr>
              <a:t>ВИСЕЋА ЖИЧАРА</a:t>
            </a:r>
            <a:endParaRPr sz="7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0" t="10807"/>
          <a:stretch/>
        </p:blipFill>
        <p:spPr>
          <a:xfrm>
            <a:off x="513397" y="1072941"/>
            <a:ext cx="2895537" cy="2332972"/>
          </a:xfrm>
          <a:prstGeom prst="rect">
            <a:avLst/>
          </a:prstGeom>
        </p:spPr>
      </p:pic>
      <p:sp>
        <p:nvSpPr>
          <p:cNvPr id="27" name="Google Shape;275;p28"/>
          <p:cNvSpPr txBox="1"/>
          <p:nvPr/>
        </p:nvSpPr>
        <p:spPr>
          <a:xfrm>
            <a:off x="5407214" y="715189"/>
            <a:ext cx="2844662" cy="22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100" b="1" dirty="0" smtClean="0">
                <a:sym typeface="Lato"/>
              </a:rPr>
              <a:t>ВУЧНИЦА</a:t>
            </a:r>
            <a:endParaRPr sz="7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8" r="26720" b="24471"/>
          <a:stretch/>
        </p:blipFill>
        <p:spPr>
          <a:xfrm>
            <a:off x="513397" y="2967509"/>
            <a:ext cx="2895537" cy="1952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0" t="20529" r="12801" b="7313"/>
          <a:stretch/>
        </p:blipFill>
        <p:spPr>
          <a:xfrm>
            <a:off x="4634346" y="1039158"/>
            <a:ext cx="4197634" cy="19119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9" b="6221"/>
          <a:stretch/>
        </p:blipFill>
        <p:spPr>
          <a:xfrm>
            <a:off x="4634347" y="2951152"/>
            <a:ext cx="4197634" cy="214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1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28"/>
          <p:cNvGrpSpPr/>
          <p:nvPr/>
        </p:nvGrpSpPr>
        <p:grpSpPr>
          <a:xfrm>
            <a:off x="4834461" y="2323274"/>
            <a:ext cx="494728" cy="496946"/>
            <a:chOff x="1813" y="0"/>
            <a:chExt cx="809173" cy="812800"/>
          </a:xfrm>
        </p:grpSpPr>
        <p:sp>
          <p:nvSpPr>
            <p:cNvPr id="265" name="Google Shape;265;p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4C344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8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7" name="Google Shape;267;p28"/>
          <p:cNvGrpSpPr/>
          <p:nvPr/>
        </p:nvGrpSpPr>
        <p:grpSpPr>
          <a:xfrm>
            <a:off x="4834461" y="3754232"/>
            <a:ext cx="494728" cy="496946"/>
            <a:chOff x="1813" y="0"/>
            <a:chExt cx="809173" cy="812800"/>
          </a:xfrm>
        </p:grpSpPr>
        <p:sp>
          <p:nvSpPr>
            <p:cNvPr id="268" name="Google Shape;268;p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4C344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8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1" name="Google Shape;27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2344" y="3863305"/>
            <a:ext cx="227859" cy="31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9989" y="2429776"/>
            <a:ext cx="293205" cy="3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8"/>
          <p:cNvSpPr txBox="1"/>
          <p:nvPr/>
        </p:nvSpPr>
        <p:spPr>
          <a:xfrm>
            <a:off x="1019611" y="31915"/>
            <a:ext cx="762969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3000" i="0" u="none" strike="noStrike" cap="none" dirty="0" smtClean="0">
                <a:solidFill>
                  <a:srgbClr val="000000"/>
                </a:solidFill>
                <a:latin typeface="League Spartan Black"/>
                <a:ea typeface="League Spartan Black"/>
                <a:cs typeface="League Spartan Black"/>
                <a:sym typeface="League Spartan Black"/>
              </a:rPr>
              <a:t>Попуњен образац евиденције жичаре</a:t>
            </a:r>
            <a:endParaRPr sz="700" dirty="0">
              <a:latin typeface="League Spartan Black"/>
              <a:ea typeface="League Spartan Black"/>
              <a:cs typeface="League Spartan Black"/>
              <a:sym typeface="League Spartan Black"/>
            </a:endParaRPr>
          </a:p>
        </p:txBody>
      </p:sp>
      <p:sp>
        <p:nvSpPr>
          <p:cNvPr id="275" name="Google Shape;275;p28"/>
          <p:cNvSpPr txBox="1"/>
          <p:nvPr/>
        </p:nvSpPr>
        <p:spPr>
          <a:xfrm>
            <a:off x="2831414" y="744375"/>
            <a:ext cx="2844662" cy="22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100" b="1" dirty="0" smtClean="0">
                <a:sym typeface="Lato"/>
              </a:rPr>
              <a:t>Образац евиденције висежих жичара</a:t>
            </a:r>
            <a:endParaRPr sz="7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3" t="7218" r="10449"/>
          <a:stretch/>
        </p:blipFill>
        <p:spPr>
          <a:xfrm>
            <a:off x="0" y="1122218"/>
            <a:ext cx="2695493" cy="35816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6" t="20404" r="8009"/>
          <a:stretch/>
        </p:blipFill>
        <p:spPr>
          <a:xfrm>
            <a:off x="2718995" y="1308520"/>
            <a:ext cx="3069501" cy="3435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6" t="740" r="10991"/>
          <a:stretch/>
        </p:blipFill>
        <p:spPr>
          <a:xfrm>
            <a:off x="5970473" y="755629"/>
            <a:ext cx="2948363" cy="417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4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1138</Words>
  <Application>Microsoft Office PowerPoint</Application>
  <PresentationFormat>On-screen Show (16:9)</PresentationFormat>
  <Paragraphs>134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League Spartan ExtraBold</vt:lpstr>
      <vt:lpstr>Lato</vt:lpstr>
      <vt:lpstr>League Spartan</vt:lpstr>
      <vt:lpstr>Calibri</vt:lpstr>
      <vt:lpstr>League Spartan Black</vt:lpstr>
      <vt:lpstr>Wingdings</vt:lpstr>
      <vt:lpstr>Simple Light</vt:lpstr>
      <vt:lpstr>Office Theme</vt:lpstr>
      <vt:lpstr>PowerPoint Presentation</vt:lpstr>
      <vt:lpstr>PowerPoint Presentation</vt:lpstr>
      <vt:lpstr>Надлежности Дирекције за железнице у области жичара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Dusan C.</dc:creator>
  <cp:lastModifiedBy>Novi Korisnik</cp:lastModifiedBy>
  <cp:revision>81</cp:revision>
  <dcterms:modified xsi:type="dcterms:W3CDTF">2023-06-15T11:58:16Z</dcterms:modified>
</cp:coreProperties>
</file>